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57" r:id="rId4"/>
    <p:sldId id="258" r:id="rId5"/>
    <p:sldId id="259" r:id="rId6"/>
    <p:sldId id="261" r:id="rId7"/>
    <p:sldId id="273" r:id="rId8"/>
    <p:sldId id="274" r:id="rId9"/>
    <p:sldId id="275" r:id="rId10"/>
    <p:sldId id="276" r:id="rId11"/>
    <p:sldId id="277" r:id="rId12"/>
    <p:sldId id="262" r:id="rId13"/>
    <p:sldId id="271" r:id="rId14"/>
    <p:sldId id="272" r:id="rId15"/>
    <p:sldId id="263" r:id="rId16"/>
    <p:sldId id="266" r:id="rId17"/>
    <p:sldId id="267" r:id="rId18"/>
    <p:sldId id="268" r:id="rId19"/>
    <p:sldId id="269" r:id="rId20"/>
    <p:sldId id="270" r:id="rId21"/>
    <p:sldId id="264" r:id="rId22"/>
    <p:sldId id="278" r:id="rId23"/>
    <p:sldId id="279" r:id="rId24"/>
    <p:sldId id="265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58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21A63-2287-4BEF-A973-DFCACC1F398F}" type="datetimeFigureOut">
              <a:rPr lang="en-CH" smtClean="0"/>
              <a:t>02/06/2026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63C22-F5F8-4194-9A07-036CC63051B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2363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63C22-F5F8-4194-9A07-036CC63051B7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5903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63C22-F5F8-4194-9A07-036CC63051B7}" type="slidenum">
              <a:rPr lang="en-CH" smtClean="0"/>
              <a:t>21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9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00FF-1E75-1A76-4DD3-FD7EE0E5A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C3323-CC87-F168-422A-90A9AFFAF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C00BF-7ABE-E485-4638-CF83AE5F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0064-4E2D-446E-8355-ECFB760E8481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9F6F4-2C05-3A49-AA7D-88BAB940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20598-21F1-B572-7642-A98B5E03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6134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CBCE8-6FD6-D4F1-7F36-DCFC4AD3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F0F25-4A24-6330-3F91-BF97C5277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AEA85-DAA8-8C22-DAC2-2566B3FE3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70FE-EC6F-4744-AC4F-6D6A4FF37211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92656-C892-0160-2664-F1B387CB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9594-AE75-1CA9-FEA3-6FB53E158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998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91B244-7298-3A71-D3CE-BAA4D7FD7F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46552-B585-A555-FEDB-C54045CD0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7C154-F527-7502-B84A-6BA867C6C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6DFC-F21D-4A24-8A1D-A7B6975F6B22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B1146-AE99-0A87-EB8A-6040B1F5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0439-BD63-BB20-0147-1D8CB1C2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8492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2D75-598F-0785-0443-97584CD1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E2332-655C-D26C-645D-44B5C2924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67FAE-4307-2F4D-2DD1-413D7E199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112F-D33D-4D14-8A95-FEFBCCE6241E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D33C0-ADF3-3B36-2B8B-38F7246F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EB696-EF19-FB33-8DA3-2F1D677B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3681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500C-9C2D-D2DF-C241-701135C9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82185-2EEC-BDA1-CF45-ACCF2A04B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105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DD054-9A79-0A53-A049-2A3E8D2C5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0E930-5AB3-4147-86C8-405EE9363BD7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856E6-3BF6-81BA-66ED-AE45BF2F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DE95B-D9B8-BEA1-035B-EAAC62B4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675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6F10-8E83-9B04-EF55-0DB15A468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3A8B3-95D0-E6D9-A86D-73C4EE09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666" y="1300691"/>
            <a:ext cx="5554134" cy="4876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4E4FF-CFD2-BA61-B583-48D9C947E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00691"/>
            <a:ext cx="5554133" cy="4876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A6A21-74F1-5B1A-C2C4-B1BD353E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7B32-3886-4214-939D-87EFF16090D6}" type="datetime8">
              <a:rPr lang="en-CH" smtClean="0"/>
              <a:t>02/06/2026 16:37</a:t>
            </a:fld>
            <a:endParaRPr lang="en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FFEB4-6A67-F2E3-C632-7610E807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MSans10" panose="02000503020200000003" pitchFamily="50" charset="0"/>
                <a:cs typeface="LMSans10" panose="02000503020200000003" pitchFamily="50" charset="0"/>
              </a:defRPr>
            </a:lvl1pPr>
          </a:lstStyle>
          <a:p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50F1B-F5B0-98AC-7CCE-8F3A7CE3F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6176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34A4-48C9-2A1A-AE68-80BBCCC9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FFA2C-D5D3-DBB2-E9D4-D9C56BFF9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64695-F7A1-2F23-456A-B09850F0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67E67-9098-C2CB-29C0-F2C890C35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D0BBF-BDF8-B2CA-536A-E06E7A68F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FE9C6-9CD9-CD55-C1F8-CD3422972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460E-DE9A-4B53-A836-44F24784210F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EB4BB-E8CB-D73D-105D-E55CF4A7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CDFA1-E9E6-1136-828E-0C33258A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816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4A50A-986A-66BB-AE58-AE50C7145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B7647-43B7-C8C5-EABC-B95BD2BD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29A5-F460-4BAC-BCE5-C31FD687884E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361E7-0698-F3BE-AC1F-5B520397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5A7C6-52BB-9A32-7968-BDB6031D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9248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FD527-42F5-1E01-FB76-EE612155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F220-468F-4E70-9307-E1FAA822C0C5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C0C5F-087F-3AFE-82D6-7EC149EA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EBCC8-C78C-D6C0-F961-6C1914DA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7887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262ED-C457-8EBF-B0E3-AC645C02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C55F1-506D-B97C-3561-3DE275ECF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7BAF6-D39F-BB63-993C-9728A4813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525AE-73E3-EF32-63BB-FA3920493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DD44-31B6-4962-83C6-EF6B027F1CCE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9F858-6A8B-BAAA-8BF8-EF51CF99A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8EA60-D7FC-7683-E52B-5CD123A79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1328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4774-D3C4-68D7-253A-B1628FB8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58FE3-E5B6-840F-99A5-265D08B14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FADD1-7B8C-5B64-CE54-284D5FC32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9D840-B3CA-F825-392B-4FC7F596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DF06-B5F4-411D-AE41-8A06FCFEA567}" type="datetime8">
              <a:rPr lang="en-CH" smtClean="0"/>
              <a:t>02/06/2026 16:37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C977B-6B51-2E95-B5C4-2D0CB31F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26609-1133-686B-8EA1-9FC4C9C0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0965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B02029-CB28-AB25-B393-B4585BCB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6" y="136525"/>
            <a:ext cx="11260667" cy="984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E0F33-1767-E0A5-F167-C72488D2A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665" y="1253331"/>
            <a:ext cx="11260667" cy="49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41D99-41BD-26B4-CB66-A9500AD2F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5665" y="6356350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defRPr>
            </a:lvl1pPr>
          </a:lstStyle>
          <a:p>
            <a:fld id="{AFA5FB35-55D9-47CD-B511-9F0946307A54}" type="datetime8">
              <a:rPr lang="en-CH" smtClean="0"/>
              <a:pPr/>
              <a:t>02/06/2026 16:37</a:t>
            </a:fld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119F2-C997-2A92-ADB2-2C3045D43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2860" y="6356350"/>
            <a:ext cx="4526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defRPr>
            </a:lvl1pPr>
          </a:lstStyle>
          <a:p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32EEC-99C1-8189-1263-5CB30C860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7060" y="6356350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defRPr>
            </a:lvl1pPr>
          </a:lstStyle>
          <a:p>
            <a:fld id="{6A34D38E-FDDA-42BB-A891-0B49C08C9CC4}" type="slidenum">
              <a:rPr lang="en-CH" smtClean="0"/>
              <a:pPr/>
              <a:t>‹#›</a:t>
            </a:fld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5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0C0"/>
          </a:solidFill>
          <a:latin typeface="LMSans10" panose="02000503020200000003" pitchFamily="50" charset="0"/>
          <a:ea typeface="Sans Serif Collection" panose="020B0502040504020204" pitchFamily="34" charset="0"/>
          <a:cs typeface="LMSans10" panose="02000503020200000003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MSans10" panose="02000503020200000003" pitchFamily="50" charset="0"/>
          <a:ea typeface="Sans Serif Collection" panose="020B0502040504020204" pitchFamily="34" charset="0"/>
          <a:cs typeface="LMSans10" panose="02000503020200000003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MSans10" panose="02000503020200000003" pitchFamily="50" charset="0"/>
          <a:ea typeface="Sans Serif Collection" panose="020B0502040504020204" pitchFamily="34" charset="0"/>
          <a:cs typeface="LMSans10" panose="02000503020200000003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MSans10" panose="02000503020200000003" pitchFamily="50" charset="0"/>
          <a:ea typeface="Sans Serif Collection" panose="020B0502040504020204" pitchFamily="34" charset="0"/>
          <a:cs typeface="LMSans10" panose="02000503020200000003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MSans10" panose="02000503020200000003" pitchFamily="50" charset="0"/>
          <a:ea typeface="Sans Serif Collection" panose="020B0502040504020204" pitchFamily="34" charset="0"/>
          <a:cs typeface="LMSans10" panose="02000503020200000003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MSans10" panose="02000503020200000003" pitchFamily="50" charset="0"/>
          <a:ea typeface="Sans Serif Collection" panose="020B0502040504020204" pitchFamily="34" charset="0"/>
          <a:cs typeface="LMSans10" panose="0200050302020000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achinelearning.apple.com/" TargetMode="External"/><Relationship Id="rId3" Type="http://schemas.openxmlformats.org/officeDocument/2006/relationships/hyperlink" Target="https://people.epfl.ch/ehsan.sharifian?lang=en" TargetMode="External"/><Relationship Id="rId7" Type="http://schemas.openxmlformats.org/officeDocument/2006/relationships/hyperlink" Target="https://www.epfl.ch/labs/rao/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alirezaabdollahpour.github.io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eople.epfl.ch/daniel.kuhn?lang=en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marcocuturi.net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people.epfl.ch/buse.sen?lang=en" TargetMode="Externa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59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20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6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20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88680-64C7-2616-B1C4-86BC024CD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548" y="956734"/>
            <a:ext cx="10280904" cy="121244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LMSans10" panose="02000503020200000003" pitchFamily="50" charset="0"/>
                <a:cs typeface="LMSans10" panose="02000503020200000003" pitchFamily="50" charset="0"/>
              </a:rPr>
              <a:t>Brenier Meets Adversarial Training </a:t>
            </a:r>
            <a:br>
              <a:rPr lang="en-US" sz="3200" b="1" dirty="0">
                <a:latin typeface="LMSans10" panose="02000503020200000003" pitchFamily="50" charset="0"/>
                <a:cs typeface="LMSans10" panose="02000503020200000003" pitchFamily="50" charset="0"/>
              </a:rPr>
            </a:br>
            <a:r>
              <a:rPr lang="en-US" sz="2800" b="1" dirty="0">
                <a:latin typeface="LMSans10" panose="02000503020200000003" pitchFamily="50" charset="0"/>
                <a:cs typeface="LMSans10" panose="02000503020200000003" pitchFamily="50" charset="0"/>
              </a:rPr>
              <a:t>Optimal Transport Geometry for Robust Learning</a:t>
            </a:r>
            <a:endParaRPr lang="en-CH" sz="2800" b="1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1663F-4F99-841E-E0B4-B5B92082C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3660"/>
            <a:ext cx="9144000" cy="3146234"/>
          </a:xfrm>
        </p:spPr>
        <p:txBody>
          <a:bodyPr>
            <a:noAutofit/>
          </a:bodyPr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Alireza Abdollahpoorrostam,</a:t>
            </a:r>
            <a:r>
              <a:rPr lang="en-US" baseline="30000" dirty="0">
                <a:latin typeface="LMSans10" panose="02000503020200000003" pitchFamily="50" charset="0"/>
                <a:cs typeface="LMSans10" panose="02000503020200000003" pitchFamily="50" charset="0"/>
                <a:hlinkClick r:id="rId2"/>
              </a:rPr>
              <a:t>1)</a:t>
            </a:r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 Ehsan Sharifian,</a:t>
            </a:r>
            <a:r>
              <a:rPr lang="en-US" baseline="30000" dirty="0">
                <a:latin typeface="LMSans10" panose="02000503020200000003" pitchFamily="50" charset="0"/>
                <a:cs typeface="LMSans10" panose="02000503020200000003" pitchFamily="50" charset="0"/>
                <a:hlinkClick r:id="rId3"/>
              </a:rPr>
              <a:t>1)</a:t>
            </a:r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 Buse Şen,</a:t>
            </a:r>
            <a:r>
              <a:rPr lang="en-US" baseline="30000" dirty="0">
                <a:latin typeface="LMSans10" panose="02000503020200000003" pitchFamily="50" charset="0"/>
                <a:cs typeface="LMSans10" panose="02000503020200000003" pitchFamily="50" charset="0"/>
                <a:hlinkClick r:id="rId4"/>
              </a:rPr>
              <a:t>1)</a:t>
            </a:r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 Marco Cuturi,</a:t>
            </a:r>
            <a:r>
              <a:rPr lang="en-US" baseline="30000" dirty="0">
                <a:latin typeface="LMSans10" panose="02000503020200000003" pitchFamily="50" charset="0"/>
                <a:cs typeface="LMSans10" panose="02000503020200000003" pitchFamily="50" charset="0"/>
                <a:hlinkClick r:id="rId5"/>
              </a:rPr>
              <a:t>2)</a:t>
            </a:r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 Daniel Kuhn</a:t>
            </a:r>
            <a:r>
              <a:rPr lang="en-US" baseline="30000" dirty="0">
                <a:latin typeface="LMSans10" panose="02000503020200000003" pitchFamily="50" charset="0"/>
                <a:cs typeface="LMSans10" panose="02000503020200000003" pitchFamily="50" charset="0"/>
                <a:hlinkClick r:id="rId6"/>
              </a:rPr>
              <a:t>1)</a:t>
            </a:r>
            <a:endParaRPr lang="en-US" baseline="30000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endParaRPr lang="en-US" sz="2000" baseline="30000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>
              <a:spcBef>
                <a:spcPts val="600"/>
              </a:spcBef>
            </a:pPr>
            <a:r>
              <a:rPr lang="fr-FR" sz="1600" dirty="0">
                <a:latin typeface="LMSans10" panose="02000503020200000003" pitchFamily="50" charset="0"/>
                <a:cs typeface="LMSans10" panose="02000503020200000003" pitchFamily="50" charset="0"/>
              </a:rPr>
              <a:t>1) Ecole Polytechnique Fédérale de Lausanne</a:t>
            </a:r>
          </a:p>
          <a:p>
            <a:pPr>
              <a:spcBef>
                <a:spcPts val="600"/>
              </a:spcBef>
            </a:pPr>
            <a:r>
              <a:rPr lang="fr-FR" sz="1600" dirty="0">
                <a:latin typeface="LMSans10" panose="02000503020200000003" pitchFamily="50" charset="0"/>
                <a:cs typeface="LMSans10" panose="02000503020200000003" pitchFamily="50" charset="0"/>
                <a:hlinkClick r:id="rId7"/>
              </a:rPr>
              <a:t>https://www.epfl.ch/labs/rao/</a:t>
            </a:r>
            <a:endParaRPr lang="fr-FR" sz="1600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>
              <a:spcBef>
                <a:spcPts val="600"/>
              </a:spcBef>
            </a:pPr>
            <a:endParaRPr lang="fr-FR" sz="1600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>
              <a:spcBef>
                <a:spcPts val="600"/>
              </a:spcBef>
            </a:pPr>
            <a:r>
              <a:rPr lang="fr-FR" sz="1600" dirty="0">
                <a:latin typeface="LMSans10" panose="02000503020200000003" pitchFamily="50" charset="0"/>
                <a:cs typeface="LMSans10" panose="02000503020200000003" pitchFamily="50" charset="0"/>
              </a:rPr>
              <a:t>2) Apple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LMSans10" panose="02000503020200000003" pitchFamily="50" charset="0"/>
                <a:cs typeface="LMSans10" panose="02000503020200000003" pitchFamily="50" charset="0"/>
                <a:hlinkClick r:id="rId8"/>
              </a:rPr>
              <a:t>https://machinelearning.apple.com/</a:t>
            </a:r>
            <a:endParaRPr lang="en-US" sz="1600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 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92E7B-2E14-B256-34EE-BB139548AC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341" y="5432149"/>
            <a:ext cx="2507932" cy="10841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E52550-D6E3-CDED-6549-DD2FD1F6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02" y="5632719"/>
            <a:ext cx="3008186" cy="6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0087D-8C03-FC58-5C2E-006A7D589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" y="5559114"/>
            <a:ext cx="641539" cy="830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8BEA47-1424-01A1-9D04-2A9F4A32036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150" t="30649" r="3845" b="36274"/>
          <a:stretch>
            <a:fillRect/>
          </a:stretch>
        </p:blipFill>
        <p:spPr>
          <a:xfrm>
            <a:off x="2653811" y="5632719"/>
            <a:ext cx="2737859" cy="6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2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208658-1C63-4C68-C897-798DF529C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14" y="3379765"/>
            <a:ext cx="3183032" cy="3142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AE61FE-393C-8127-446D-344B96FB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909" y="1573960"/>
            <a:ext cx="3507910" cy="8112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B5DEBF-B377-5323-BBBD-3F43A715586D}"/>
              </a:ext>
            </a:extLst>
          </p:cNvPr>
          <p:cNvSpPr/>
          <p:nvPr/>
        </p:nvSpPr>
        <p:spPr>
          <a:xfrm>
            <a:off x="281174" y="1559104"/>
            <a:ext cx="5814825" cy="87548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ACD2E3-1441-25FA-28C1-892F3E48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9</a:t>
            </a:fld>
            <a:endParaRPr lang="en-CH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7BE0588-9F7B-CD09-C534-D5116CCC5C3B}"/>
              </a:ext>
            </a:extLst>
          </p:cNvPr>
          <p:cNvSpPr txBox="1">
            <a:spLocks/>
          </p:cNvSpPr>
          <p:nvPr/>
        </p:nvSpPr>
        <p:spPr>
          <a:xfrm>
            <a:off x="465665" y="157330"/>
            <a:ext cx="11260667" cy="98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Optimality: Cyclical Monotonicity &amp; Brenier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6FAA9-E789-21BE-68DB-C3CD8B080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56" y="1594306"/>
            <a:ext cx="5065266" cy="790900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E6D0D1D0-DCEC-3D9D-7574-2FAA0F8802BD}"/>
              </a:ext>
            </a:extLst>
          </p:cNvPr>
          <p:cNvSpPr txBox="1"/>
          <p:nvPr/>
        </p:nvSpPr>
        <p:spPr>
          <a:xfrm>
            <a:off x="559704" y="903426"/>
            <a:ext cx="9113115" cy="5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dirty="0">
                <a:solidFill>
                  <a:srgbClr val="40404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When is a coupling optimal? Its support must be </a:t>
            </a:r>
            <a:r>
              <a:rPr lang="en-US" sz="2400" dirty="0">
                <a:solidFill>
                  <a:srgbClr val="0070C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cyclically monotone</a:t>
            </a:r>
            <a:r>
              <a:rPr lang="en-US" sz="2400" dirty="0">
                <a:solidFill>
                  <a:srgbClr val="40404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73A9B-0922-443D-3D31-1BFE30879D7F}"/>
              </a:ext>
            </a:extLst>
          </p:cNvPr>
          <p:cNvSpPr txBox="1"/>
          <p:nvPr/>
        </p:nvSpPr>
        <p:spPr>
          <a:xfrm>
            <a:off x="1696138" y="2434593"/>
            <a:ext cx="271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no profitable reassignment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597156-5B33-0DAB-EB29-2295C2EA9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14" y="3075711"/>
            <a:ext cx="5723254" cy="3406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413876-71BE-C372-6478-7E27A6B76209}"/>
              </a:ext>
            </a:extLst>
          </p:cNvPr>
          <p:cNvSpPr txBox="1"/>
          <p:nvPr/>
        </p:nvSpPr>
        <p:spPr>
          <a:xfrm>
            <a:off x="661756" y="35913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Brenier’s Theorem (1987)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9A6308-82F3-0262-877A-53C1A908B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914" y="3960647"/>
            <a:ext cx="6172586" cy="415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9BE06F-BB6F-4D44-5013-EFAEAD525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3" y="4603547"/>
            <a:ext cx="2557668" cy="19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36685D-3BAF-73F5-BBA9-DD395957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10</a:t>
            </a:fld>
            <a:endParaRPr lang="en-CH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4C021BC-91A7-3277-F6CB-C8460E8F00A8}"/>
              </a:ext>
            </a:extLst>
          </p:cNvPr>
          <p:cNvSpPr txBox="1">
            <a:spLocks/>
          </p:cNvSpPr>
          <p:nvPr/>
        </p:nvSpPr>
        <p:spPr>
          <a:xfrm>
            <a:off x="355347" y="182877"/>
            <a:ext cx="11260667" cy="98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The Monge Gap: Wasteful Transport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F8C6F-BD9B-7393-6B37-A0D16F077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8" y="1951185"/>
            <a:ext cx="6527023" cy="673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46282-AA00-92B7-AEFF-7A72B2CAE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98" y="2757721"/>
            <a:ext cx="7943093" cy="43865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184CA47-5B57-D0B9-5610-E4B783EBC551}"/>
              </a:ext>
            </a:extLst>
          </p:cNvPr>
          <p:cNvSpPr txBox="1"/>
          <p:nvPr/>
        </p:nvSpPr>
        <p:spPr>
          <a:xfrm>
            <a:off x="510371" y="936356"/>
            <a:ext cx="9655979" cy="9278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Any feasible map that is not cyclically monotone wastes transport budget. The wasted transport budget is the </a:t>
            </a:r>
            <a:r>
              <a:rPr lang="en-US" sz="2400" dirty="0">
                <a:solidFill>
                  <a:srgbClr val="C0000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Monge gap</a:t>
            </a:r>
            <a:r>
              <a:rPr lang="en-US" sz="2400" dirty="0">
                <a:solidFill>
                  <a:srgbClr val="40404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1A07F-813B-0744-565F-E2E20BB14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449" y="3429000"/>
            <a:ext cx="4267761" cy="30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4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686F8-AB5D-B88B-F99F-029E3BBE1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Adversarial Risk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30D73-B108-CAEA-FA3A-6350FB296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C6DAD-0C80-24DC-328C-2BE39EFF4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8604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7E24DE9-A6B5-BB2F-0314-9E590D5D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DRO: Constrained vs. Regularized</a:t>
            </a:r>
            <a:endParaRPr lang="en-CH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E9A5BA-36EA-A242-AD08-799D44D1A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Constrained DRO: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Regularized DRO: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F8D63-71C8-2553-85B4-BC98AEEC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12</a:t>
            </a:fld>
            <a:endParaRPr lang="en-C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15829D-4829-B010-88C6-58412B97B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5" y="1856094"/>
            <a:ext cx="10460186" cy="992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8B7621-661A-6B61-7A95-78D81772D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5" b="69024"/>
          <a:stretch>
            <a:fillRect/>
          </a:stretch>
        </p:blipFill>
        <p:spPr>
          <a:xfrm>
            <a:off x="2032375" y="3919520"/>
            <a:ext cx="6511121" cy="75483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24883D5-7458-A2AD-86FB-18DE6DFDFF21}"/>
              </a:ext>
            </a:extLst>
          </p:cNvPr>
          <p:cNvGrpSpPr/>
          <p:nvPr/>
        </p:nvGrpSpPr>
        <p:grpSpPr>
          <a:xfrm>
            <a:off x="1353791" y="2297878"/>
            <a:ext cx="9484414" cy="2256501"/>
            <a:chOff x="1763664" y="1978925"/>
            <a:chExt cx="9484414" cy="225650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3931D2-599C-BF07-F4A8-5A4B3F613CF4}"/>
                </a:ext>
              </a:extLst>
            </p:cNvPr>
            <p:cNvSpPr/>
            <p:nvPr/>
          </p:nvSpPr>
          <p:spPr>
            <a:xfrm>
              <a:off x="1763664" y="1978925"/>
              <a:ext cx="9484414" cy="2256501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LMSans10" panose="02000503020200000003" pitchFamily="50" charset="0"/>
                  <a:cs typeface="LMSans10" panose="02000503020200000003" pitchFamily="50" charset="0"/>
                </a:rPr>
                <a:t>Tractable if the loss function is pointwise maximum of finite concave functions … Not tractable for Deep NNs.</a:t>
              </a:r>
            </a:p>
            <a:p>
              <a:pPr algn="ctr"/>
              <a:endParaRPr lang="en-US" sz="2400" dirty="0">
                <a:solidFill>
                  <a:schemeClr val="tx1"/>
                </a:solidFill>
                <a:latin typeface="LMSans10" panose="02000503020200000003" pitchFamily="50" charset="0"/>
                <a:cs typeface="LMSans10" panose="02000503020200000003" pitchFamily="50" charset="0"/>
              </a:endParaRPr>
            </a:p>
            <a:p>
              <a:pPr algn="ct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Sans10" panose="02000503020200000003" pitchFamily="50" charset="0"/>
                  <a:cs typeface="LMSans10" panose="02000503020200000003" pitchFamily="50" charset="0"/>
                </a:rPr>
                <a:t>Peyman Mohajerin Esfahani and Daniel Kuhn, Math. Program., 2018.</a:t>
              </a:r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Sans10" panose="02000503020200000003" pitchFamily="50" charset="0"/>
                  <a:cs typeface="LMSans10" panose="02000503020200000003" pitchFamily="50" charset="0"/>
                </a:rPr>
                <a:t>  </a:t>
              </a:r>
              <a:endParaRPr lang="en-CH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C0809E-AFB4-9359-B57E-4D74E942F68B}"/>
                </a:ext>
              </a:extLst>
            </p:cNvPr>
            <p:cNvCxnSpPr>
              <a:cxnSpLocks/>
            </p:cNvCxnSpPr>
            <p:nvPr/>
          </p:nvCxnSpPr>
          <p:spPr>
            <a:xfrm>
              <a:off x="2071463" y="3493896"/>
              <a:ext cx="883992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EDA826-0A03-CDB6-07DA-984228BF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33123" r="11202" b="32713"/>
          <a:stretch>
            <a:fillRect/>
          </a:stretch>
        </p:blipFill>
        <p:spPr>
          <a:xfrm>
            <a:off x="2982034" y="4722124"/>
            <a:ext cx="6039134" cy="8325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453A76-E6AB-35EC-8335-1731C61F0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69024"/>
          <a:stretch>
            <a:fillRect/>
          </a:stretch>
        </p:blipFill>
        <p:spPr>
          <a:xfrm>
            <a:off x="2982034" y="5599235"/>
            <a:ext cx="6922818" cy="7548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4931C2-B5D7-7FD5-C0E2-550AB097A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9168757" y="4912551"/>
            <a:ext cx="339911" cy="3399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06D611-1457-551A-11AB-B907B3597156}"/>
              </a:ext>
            </a:extLst>
          </p:cNvPr>
          <p:cNvSpPr txBox="1"/>
          <p:nvPr/>
        </p:nvSpPr>
        <p:spPr>
          <a:xfrm>
            <a:off x="9638364" y="4879109"/>
            <a:ext cx="148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Point-wis Form</a:t>
            </a:r>
            <a:endParaRPr lang="en-CH" sz="1600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831292-63C4-8238-AF3F-9C6C7D632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10085431" y="5754166"/>
            <a:ext cx="339911" cy="3399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BB8E0BD-32C2-4E81-D6DB-1D882800BCAF}"/>
              </a:ext>
            </a:extLst>
          </p:cNvPr>
          <p:cNvSpPr txBox="1"/>
          <p:nvPr/>
        </p:nvSpPr>
        <p:spPr>
          <a:xfrm>
            <a:off x="10495740" y="5730647"/>
            <a:ext cx="1630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Map-based Form</a:t>
            </a:r>
            <a:endParaRPr lang="en-CH" sz="1600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5ECC-E922-3EBA-471D-F994AB49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Recipe for Adversarial Training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04ABE-8605-7A1F-7DC9-CAC541CC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13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1197A-0D38-3ABF-B733-6BE6E9EC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8" y="1908534"/>
            <a:ext cx="10085696" cy="2910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450E0D-011A-BDD2-8684-4D71D2D1F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8" y="1121304"/>
            <a:ext cx="7035782" cy="569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81C005-1C78-E1A8-FF8F-E9985E57EF21}"/>
              </a:ext>
            </a:extLst>
          </p:cNvPr>
          <p:cNvSpPr txBox="1"/>
          <p:nvPr/>
        </p:nvSpPr>
        <p:spPr>
          <a:xfrm>
            <a:off x="465666" y="5118115"/>
            <a:ext cx="362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Convergence Guarantee:</a:t>
            </a:r>
            <a:endParaRPr lang="en-CH" sz="2400" b="1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BC743-58E7-AA21-7ACB-306FD0933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49" y="4858823"/>
            <a:ext cx="6539080" cy="98024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B7864F-4B0C-2683-4A43-0F5389A0BEFF}"/>
              </a:ext>
            </a:extLst>
          </p:cNvPr>
          <p:cNvCxnSpPr>
            <a:cxnSpLocks/>
          </p:cNvCxnSpPr>
          <p:nvPr/>
        </p:nvCxnSpPr>
        <p:spPr>
          <a:xfrm>
            <a:off x="11013744" y="4858823"/>
            <a:ext cx="0" cy="82331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692F80C-61A4-1383-3B70-13FBBD5B1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2" t="32685" r="63655" b="32885"/>
          <a:stretch>
            <a:fillRect/>
          </a:stretch>
        </p:blipFill>
        <p:spPr>
          <a:xfrm rot="16200000">
            <a:off x="10227236" y="5565451"/>
            <a:ext cx="308838" cy="337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310A94-E8A8-0997-2718-6ED0FEB76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4"/>
          <a:stretch>
            <a:fillRect/>
          </a:stretch>
        </p:blipFill>
        <p:spPr>
          <a:xfrm>
            <a:off x="9717835" y="5913276"/>
            <a:ext cx="1276750" cy="3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B9F8B-5F05-388C-C9BB-82A5A558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Implicit Adversarial Maps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85511-ADE5-34AC-1D68-E469D01A5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A481-14B3-B9BF-2E44-78CA06CDC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3095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2123563-82C5-7F2E-F78C-B537BE7705AD}"/>
              </a:ext>
            </a:extLst>
          </p:cNvPr>
          <p:cNvSpPr/>
          <p:nvPr/>
        </p:nvSpPr>
        <p:spPr>
          <a:xfrm>
            <a:off x="474132" y="2402510"/>
            <a:ext cx="11319917" cy="1161955"/>
          </a:xfrm>
          <a:prstGeom prst="roundRect">
            <a:avLst>
              <a:gd name="adj" fmla="val 27365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BE3078-6C74-AE30-FCFB-B85F926953A7}"/>
              </a:ext>
            </a:extLst>
          </p:cNvPr>
          <p:cNvSpPr/>
          <p:nvPr/>
        </p:nvSpPr>
        <p:spPr>
          <a:xfrm>
            <a:off x="7466076" y="1112837"/>
            <a:ext cx="4187104" cy="791486"/>
          </a:xfrm>
          <a:prstGeom prst="roundRect">
            <a:avLst>
              <a:gd name="adj" fmla="val 27365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6F5E16-DC9F-F37E-EBAF-E6F2121F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Particle Ascent (PA)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61027D0-BFE3-00EE-8372-91A8AAFD9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32"/>
          <a:stretch>
            <a:fillRect/>
          </a:stretch>
        </p:blipFill>
        <p:spPr>
          <a:xfrm>
            <a:off x="465667" y="1121304"/>
            <a:ext cx="6291750" cy="7316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59D1C-DC03-87C7-DB34-1F8A82BD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15</a:t>
            </a:fld>
            <a:endParaRPr lang="en-CH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58914E5B-052F-5BC0-1F36-AB08E026F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8"/>
          <a:stretch>
            <a:fillRect/>
          </a:stretch>
        </p:blipFill>
        <p:spPr>
          <a:xfrm>
            <a:off x="6757417" y="1121304"/>
            <a:ext cx="4968915" cy="73166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4063F422-F659-8ED7-5716-2BAD4FED18BD}"/>
              </a:ext>
            </a:extLst>
          </p:cNvPr>
          <p:cNvGrpSpPr/>
          <p:nvPr/>
        </p:nvGrpSpPr>
        <p:grpSpPr>
          <a:xfrm>
            <a:off x="5987627" y="1904323"/>
            <a:ext cx="3582161" cy="502327"/>
            <a:chOff x="5987627" y="1904323"/>
            <a:chExt cx="3582161" cy="50232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EC1022-E65A-7B77-6CD0-C3E0F33442A5}"/>
                </a:ext>
              </a:extLst>
            </p:cNvPr>
            <p:cNvCxnSpPr>
              <a:cxnSpLocks/>
            </p:cNvCxnSpPr>
            <p:nvPr/>
          </p:nvCxnSpPr>
          <p:spPr>
            <a:xfrm>
              <a:off x="9559628" y="1904323"/>
              <a:ext cx="0" cy="23774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311162-32ED-1B44-F5A5-C04C0A5C3E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7627" y="2137410"/>
              <a:ext cx="3582161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5B0108A-5883-E8F6-9DE3-1E8BB5BD093C}"/>
                </a:ext>
              </a:extLst>
            </p:cNvPr>
            <p:cNvCxnSpPr>
              <a:cxnSpLocks/>
            </p:cNvCxnSpPr>
            <p:nvPr/>
          </p:nvCxnSpPr>
          <p:spPr>
            <a:xfrm>
              <a:off x="5991437" y="2128520"/>
              <a:ext cx="0" cy="27813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A9F9277-81E0-F544-3C9A-52C637B55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4" y="2451911"/>
            <a:ext cx="2080362" cy="4276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93C7B67-4358-51E1-59D3-50E159788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4" y="2956195"/>
            <a:ext cx="11099798" cy="50841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59F4699-316C-2AC4-7F45-3C88B0214E6C}"/>
              </a:ext>
            </a:extLst>
          </p:cNvPr>
          <p:cNvSpPr txBox="1"/>
          <p:nvPr/>
        </p:nvSpPr>
        <p:spPr>
          <a:xfrm>
            <a:off x="548167" y="3623831"/>
            <a:ext cx="207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Lemma:</a:t>
            </a:r>
            <a:r>
              <a:rPr lang="en-US" sz="24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  </a:t>
            </a:r>
            <a:endParaRPr lang="en-CH" sz="2400" b="1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C1FB379-52A2-88A7-1412-3E685C1B9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11" y="4085496"/>
            <a:ext cx="11125772" cy="36831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A6A70ED-DB3D-7D76-8BBA-050BAFA5D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33" y="3653867"/>
            <a:ext cx="7330332" cy="282429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1E6F7D5-AC93-BDF8-7F43-9F8AF28F8E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33" y="5066015"/>
            <a:ext cx="6219528" cy="43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8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8" grpId="0" animBg="1"/>
      <p:bldP spid="55" grpId="0"/>
      <p:bldP spid="5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11CD-66D3-7699-3077-FEB6E0B3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Multi-Start Particle Ascent (MPA)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5DDAD-18B1-7E74-2A2B-E1E77329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16</a:t>
            </a:fld>
            <a:endParaRPr lang="en-CH" dirty="0"/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43DE13CD-31DD-1E4A-D03B-1F65B8473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8"/>
          <a:stretch>
            <a:fillRect/>
          </a:stretch>
        </p:blipFill>
        <p:spPr>
          <a:xfrm>
            <a:off x="465666" y="1342583"/>
            <a:ext cx="4968915" cy="73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E64242-89A2-A81A-46E0-F1AC67D2F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96" y="2428491"/>
            <a:ext cx="1760874" cy="501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57AFE4-96B5-FF3A-38AC-F02C1F98D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5" r="6494" b="34847"/>
          <a:stretch>
            <a:fillRect/>
          </a:stretch>
        </p:blipFill>
        <p:spPr>
          <a:xfrm rot="13946271" flipH="1" flipV="1">
            <a:off x="643286" y="2353694"/>
            <a:ext cx="790528" cy="17354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27129E1-B82E-5845-301A-5FF5BF3909E6}"/>
              </a:ext>
            </a:extLst>
          </p:cNvPr>
          <p:cNvGrpSpPr/>
          <p:nvPr/>
        </p:nvGrpSpPr>
        <p:grpSpPr>
          <a:xfrm>
            <a:off x="2612786" y="2919175"/>
            <a:ext cx="8485744" cy="3478485"/>
            <a:chOff x="2612786" y="2919175"/>
            <a:chExt cx="8485744" cy="347848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A621508-D81B-2FEE-B3B0-B8CD2BDA9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786" y="3700204"/>
              <a:ext cx="8485744" cy="26974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F0A801-A9EB-BD79-D961-BFB88E028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809" y="3021547"/>
              <a:ext cx="4673263" cy="49535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F692B5-9686-584B-F289-109FD5D75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502" y="2919175"/>
              <a:ext cx="1129692" cy="57511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8B6FC7-5611-6B69-C217-707B7AC48CAE}"/>
              </a:ext>
            </a:extLst>
          </p:cNvPr>
          <p:cNvGrpSpPr/>
          <p:nvPr/>
        </p:nvGrpSpPr>
        <p:grpSpPr>
          <a:xfrm>
            <a:off x="2612786" y="2928820"/>
            <a:ext cx="8485744" cy="3468840"/>
            <a:chOff x="2612786" y="2928820"/>
            <a:chExt cx="8485744" cy="346884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D009969-C614-543E-FA72-67C32F8D5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786" y="3718937"/>
              <a:ext cx="8485744" cy="267872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8E425FE-F028-1A5A-4ABC-344021AD6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313" y="3026974"/>
              <a:ext cx="4689903" cy="49712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A9BA043-5BE7-6856-C3AE-AC6B9FE32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2332" y="2928820"/>
              <a:ext cx="1137907" cy="57511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723040A-E002-0704-C78C-E32B54B3BE4F}"/>
              </a:ext>
            </a:extLst>
          </p:cNvPr>
          <p:cNvGrpSpPr/>
          <p:nvPr/>
        </p:nvGrpSpPr>
        <p:grpSpPr>
          <a:xfrm>
            <a:off x="2549056" y="2918674"/>
            <a:ext cx="8549474" cy="3473206"/>
            <a:chOff x="2549056" y="2918674"/>
            <a:chExt cx="8549474" cy="347320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DA9A62-9EFA-C77E-64CA-4196E97DB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056" y="3705984"/>
              <a:ext cx="8549474" cy="268589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D3E4BE-DC70-C699-C9B7-C625A6F77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423" y="3039242"/>
              <a:ext cx="4689899" cy="49712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5AA0EE2-E68F-E8B9-AEE0-B8DE41B0B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268" y="2918674"/>
              <a:ext cx="1135070" cy="575701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928C83C-C46D-40BB-F7E6-551916CA6F8F}"/>
              </a:ext>
            </a:extLst>
          </p:cNvPr>
          <p:cNvGrpSpPr/>
          <p:nvPr/>
        </p:nvGrpSpPr>
        <p:grpSpPr>
          <a:xfrm>
            <a:off x="2539599" y="2912894"/>
            <a:ext cx="8568388" cy="3502926"/>
            <a:chOff x="2539599" y="2912894"/>
            <a:chExt cx="8568388" cy="350292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E43F6AB-6F47-F27F-17F4-E1DEF997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599" y="3700204"/>
              <a:ext cx="8568388" cy="271561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F16CD05-85E1-37CB-8F4E-13BAAE1A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719" y="3029984"/>
              <a:ext cx="4689899" cy="49712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5070BC2-A7E3-DB41-3C98-921119422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646" y="2912894"/>
              <a:ext cx="1135070" cy="569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25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644C-1880-9307-DE43-2ADACC4F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Multi-Start Particle Ascent (MPA)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25F4-268F-9053-9325-48951878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17</a:t>
            </a:fld>
            <a:endParaRPr lang="en-CH" dirty="0"/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BDC628BC-D434-2467-583E-AF0469DE4C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8"/>
          <a:stretch>
            <a:fillRect/>
          </a:stretch>
        </p:blipFill>
        <p:spPr>
          <a:xfrm>
            <a:off x="465666" y="1342583"/>
            <a:ext cx="4968915" cy="73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1BB4B-2216-692F-E222-D1CAB7EC1B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96" y="2428491"/>
            <a:ext cx="1760874" cy="501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36A0D-7082-3822-B484-6A758E3F4C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5" r="6494" b="34847"/>
          <a:stretch>
            <a:fillRect/>
          </a:stretch>
        </p:blipFill>
        <p:spPr>
          <a:xfrm rot="13946271" flipH="1" flipV="1">
            <a:off x="643286" y="2353694"/>
            <a:ext cx="790528" cy="173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2A83A1-92E9-9029-48A4-36A80DAEF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87" y="2373572"/>
            <a:ext cx="8568387" cy="3953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544784-1600-F45C-A730-2B3A16939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87" y="1411487"/>
            <a:ext cx="4686867" cy="496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309366-C212-B76F-74B2-EB093A4AC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62" y="2605086"/>
            <a:ext cx="938216" cy="403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8584BB-829D-2AF6-74AA-D02798B1F1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69" y="2275889"/>
            <a:ext cx="938216" cy="403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9FCED6-6B6B-0228-9E60-9E5E86116A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71" y="3160555"/>
            <a:ext cx="938216" cy="403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5C7526-7058-5C93-A602-3903FE8859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78" y="3227400"/>
            <a:ext cx="938216" cy="403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7748C35-F37D-5F00-964A-B40FC2E548C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62" y="3626308"/>
            <a:ext cx="8565693" cy="27288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99673B0-EFAC-2409-3BB3-0B316D68CED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3" y="3618430"/>
            <a:ext cx="8565398" cy="27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3DF02A1-A2DB-69B0-C0AB-641BD38A9CC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20" y="3618100"/>
            <a:ext cx="8565398" cy="27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4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20DB-9146-1418-EB56-5006B831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Multi-Start Particle Ascent (MPA)</a:t>
            </a:r>
            <a:endParaRPr lang="en-CH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761D3F-9896-9D54-D3F7-4751341BB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83" y="1174175"/>
            <a:ext cx="7533871" cy="32340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7484D-8F47-CC76-4EE7-8B5F4E01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18</a:t>
            </a:fld>
            <a:endParaRPr lang="en-CH" dirty="0"/>
          </a:p>
        </p:txBody>
      </p:sp>
      <p:sp>
        <p:nvSpPr>
          <p:cNvPr id="7" name="LeftBar">
            <a:extLst>
              <a:ext uri="{FF2B5EF4-FFF2-40B4-BE49-F238E27FC236}">
                <a16:creationId xmlns:a16="http://schemas.microsoft.com/office/drawing/2014/main" id="{28EF6A09-E496-34FF-F0AF-54B5D79E3ED4}"/>
              </a:ext>
            </a:extLst>
          </p:cNvPr>
          <p:cNvSpPr/>
          <p:nvPr/>
        </p:nvSpPr>
        <p:spPr>
          <a:xfrm>
            <a:off x="666812" y="1195523"/>
            <a:ext cx="58162" cy="3240000"/>
          </a:xfrm>
          <a:prstGeom prst="rect">
            <a:avLst/>
          </a:prstGeom>
          <a:solidFill>
            <a:srgbClr val="1F6FB2"/>
          </a:solidFill>
          <a:ln w="19050" cap="flat" cmpd="sng" algn="ctr">
            <a:noFill/>
            <a:prstDash val="solid"/>
            <a:miter lim="800000"/>
          </a:ln>
        </p:spPr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AF0E5-27D9-A435-C08A-11BA7A77BCB9}"/>
              </a:ext>
            </a:extLst>
          </p:cNvPr>
          <p:cNvSpPr txBox="1"/>
          <p:nvPr/>
        </p:nvSpPr>
        <p:spPr>
          <a:xfrm>
            <a:off x="851283" y="5127726"/>
            <a:ext cx="1025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Lemma:</a:t>
            </a:r>
            <a:r>
              <a:rPr lang="en-US" sz="18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  </a:t>
            </a:r>
            <a:endParaRPr lang="en-CH" sz="1800" b="1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A168E0-FADD-D412-729B-02FA3D25B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280" y="5160308"/>
            <a:ext cx="9077466" cy="304167"/>
          </a:xfrm>
          <a:prstGeom prst="rect">
            <a:avLst/>
          </a:prstGeom>
        </p:spPr>
      </p:pic>
      <p:sp>
        <p:nvSpPr>
          <p:cNvPr id="12" name="LeftBar">
            <a:extLst>
              <a:ext uri="{FF2B5EF4-FFF2-40B4-BE49-F238E27FC236}">
                <a16:creationId xmlns:a16="http://schemas.microsoft.com/office/drawing/2014/main" id="{2E089C72-6445-7A34-F354-50957F584B9D}"/>
              </a:ext>
            </a:extLst>
          </p:cNvPr>
          <p:cNvSpPr/>
          <p:nvPr/>
        </p:nvSpPr>
        <p:spPr>
          <a:xfrm>
            <a:off x="666812" y="5152243"/>
            <a:ext cx="58162" cy="360000"/>
          </a:xfrm>
          <a:prstGeom prst="rect">
            <a:avLst/>
          </a:prstGeom>
          <a:solidFill>
            <a:srgbClr val="1F6FB2"/>
          </a:solidFill>
          <a:ln w="19050" cap="flat" cmpd="sng" algn="ctr">
            <a:noFill/>
            <a:prstDash val="solid"/>
            <a:miter lim="800000"/>
          </a:ln>
        </p:spPr>
        <p:txBody>
          <a:bodyPr vertOverflow="clip" horzOverflow="clip" rtlCol="0" anchor="t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2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5039A4A-6FF7-7373-03E0-35F438D0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Adversarial Training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78ADF7-F8FF-6BE6-96F6-385ABE2D5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35CCC-B872-C1A5-47B4-B50EA088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43774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F9BB8-F95E-4F2C-9B57-379CF668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Multi-Start Particle Ascent (MPA)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91C06-62B3-8C36-D7B4-3BCAC3510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regimes: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          : MPA is equivalent to PA and can find the global maximizer.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     : MPA behaves like a multi-start heuristic in global optimization.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moderate : MPA may fail to </a:t>
            </a:r>
          </a:p>
          <a:p>
            <a:pPr marL="457200" lvl="1" indent="0">
              <a:buNone/>
            </a:pPr>
            <a:r>
              <a:rPr lang="en-US" dirty="0"/>
              <a:t>find the globally optimal adversarial map.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139A0-4315-C3AC-9331-519509B8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19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2200B-5A38-D1B3-FFBA-9DB75E1D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2" y="1789705"/>
            <a:ext cx="1186025" cy="278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CD2C67-2AE8-BDF8-94DB-8CA818CE1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2" y="2581806"/>
            <a:ext cx="703026" cy="201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5AEFAD-6B63-59B2-B416-A620F2663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10" y="3053433"/>
            <a:ext cx="5468329" cy="3077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BCF17-ADAE-1D29-19FE-AC2440026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2"/>
          <a:stretch>
            <a:fillRect/>
          </a:stretch>
        </p:blipFill>
        <p:spPr>
          <a:xfrm>
            <a:off x="1359282" y="3373759"/>
            <a:ext cx="182915" cy="201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E98BCE-7B72-587F-C552-A976C54DC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672" y="4093589"/>
            <a:ext cx="5986655" cy="24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8B90F-9755-9484-9599-571ABA841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Explicit Adversarial Maps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915AE-9A42-F437-A2AA-AF3C06D9B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6F769-9CDA-45B6-6F4C-FBAA5731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30021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B7EEF9EC-BC85-6E7A-C3F8-773A981E6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1" y="2839025"/>
            <a:ext cx="5762065" cy="68900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7DCBDC-DECE-6FC0-31FB-50A98D544190}"/>
              </a:ext>
            </a:extLst>
          </p:cNvPr>
          <p:cNvSpPr/>
          <p:nvPr/>
        </p:nvSpPr>
        <p:spPr>
          <a:xfrm>
            <a:off x="1736035" y="1391282"/>
            <a:ext cx="675861" cy="25841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A0CF5-87A9-5073-7B98-DAD1C4F1E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5" y="-19053"/>
            <a:ext cx="11260667" cy="984779"/>
          </a:xfrm>
        </p:spPr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Explicit Adversarial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004A9-67F6-028F-5050-565C6A76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21</a:t>
            </a:fld>
            <a:endParaRPr lang="en-CH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87DDF7-B80F-49C3-5ADD-E26546EB2F65}"/>
              </a:ext>
            </a:extLst>
          </p:cNvPr>
          <p:cNvSpPr txBox="1"/>
          <p:nvPr/>
        </p:nvSpPr>
        <p:spPr>
          <a:xfrm>
            <a:off x="2504317" y="1811698"/>
            <a:ext cx="4363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Restrict the Adversary to an </a:t>
            </a:r>
            <a:r>
              <a:rPr lang="en-US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explicit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 parametric family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4462F23-C991-9F9E-1566-506CDF879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98" y="1859607"/>
            <a:ext cx="870335" cy="23985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66CE2AA-078E-08AA-29BC-ADC72D4C5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01" y="4172986"/>
            <a:ext cx="7342860" cy="23486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CF7039E-BC5A-0469-D590-1FA5A6591B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9" y="1057330"/>
            <a:ext cx="5478928" cy="5593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42E2A1-38BA-03BA-F827-43A53EDA4525}"/>
              </a:ext>
            </a:extLst>
          </p:cNvPr>
          <p:cNvGrpSpPr/>
          <p:nvPr/>
        </p:nvGrpSpPr>
        <p:grpSpPr>
          <a:xfrm>
            <a:off x="3312180" y="3707599"/>
            <a:ext cx="6123453" cy="338554"/>
            <a:chOff x="771826" y="3796898"/>
            <a:chExt cx="6123453" cy="33855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E329BE7-BCF2-22D7-1116-585468869420}"/>
                    </a:ext>
                  </a:extLst>
                </p:cNvPr>
                <p:cNvSpPr txBox="1"/>
                <p:nvPr/>
              </p:nvSpPr>
              <p:spPr>
                <a:xfrm>
                  <a:off x="771826" y="3796898"/>
                  <a:ext cx="612345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en-US" sz="1600" dirty="0">
                      <a:solidFill>
                        <a:srgbClr val="1F6FB2"/>
                      </a:solidFill>
                      <a:latin typeface="LMSans10" panose="02000503020200000003" pitchFamily="50" charset="0"/>
                      <a:cs typeface="LMSans10" panose="02000503020200000003" pitchFamily="50" charset="0"/>
                    </a:rPr>
                    <a:t>alternate: </a:t>
                  </a:r>
                  <a:r>
                    <a:rPr lang="en-US" sz="1600" dirty="0">
                      <a:solidFill>
                        <a:srgbClr val="FF0000"/>
                      </a:solidFill>
                      <a:latin typeface="LMSans10" panose="02000503020200000003" pitchFamily="50" charset="0"/>
                      <a:cs typeface="LMSans10" panose="02000503020200000003" pitchFamily="50" charset="0"/>
                    </a:rPr>
                    <a:t>ascend the map (   )</a:t>
                  </a:r>
                  <a:r>
                    <a:rPr lang="en-US" sz="1600" dirty="0">
                      <a:solidFill>
                        <a:srgbClr val="1F6FB2"/>
                      </a:solidFill>
                      <a:latin typeface="LMSans10" panose="02000503020200000003" pitchFamily="50" charset="0"/>
                      <a:cs typeface="LMSans10" panose="02000503020200000003" pitchFamily="50" charset="0"/>
                    </a:rPr>
                    <a:t>, </a:t>
                  </a:r>
                  <a:r>
                    <a:rPr lang="en-US" sz="1600" dirty="0">
                      <a:solidFill>
                        <a:srgbClr val="2B0BB5"/>
                      </a:solidFill>
                      <a:latin typeface="LMSans10" panose="02000503020200000003" pitchFamily="50" charset="0"/>
                      <a:cs typeface="LMSans10" panose="02000503020200000003" pitchFamily="50" charset="0"/>
                    </a:rPr>
                    <a:t>descend the model (</a:t>
                  </a:r>
                  <a14:m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2B0BB5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en-US" sz="1600" dirty="0">
                      <a:solidFill>
                        <a:srgbClr val="2B0BB5"/>
                      </a:solidFill>
                      <a:latin typeface="LMSans10" panose="02000503020200000003" pitchFamily="50" charset="0"/>
                      <a:cs typeface="LMSans10" panose="02000503020200000003" pitchFamily="50" charset="0"/>
                    </a:rPr>
                    <a:t>) </a:t>
                  </a:r>
                </a:p>
              </p:txBody>
            </p:sp>
          </mc:Choice>
          <mc:Fallback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E329BE7-BCF2-22D7-1116-5854688694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826" y="3796898"/>
                  <a:ext cx="6123453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498" t="-5357" b="-21429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10287D-DAF4-64B9-86E1-3D4316F77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3877" y="3926371"/>
              <a:ext cx="154800" cy="119272"/>
            </a:xfrm>
            <a:prstGeom prst="rect">
              <a:avLst/>
            </a:prstGeom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87A71F-21F5-7032-5667-9E6D656C60F4}"/>
              </a:ext>
            </a:extLst>
          </p:cNvPr>
          <p:cNvCxnSpPr>
            <a:cxnSpLocks/>
          </p:cNvCxnSpPr>
          <p:nvPr/>
        </p:nvCxnSpPr>
        <p:spPr>
          <a:xfrm>
            <a:off x="2007705" y="1676400"/>
            <a:ext cx="3312" cy="225286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3FBE84-79D2-26AE-55C5-48FF9B7CD2DF}"/>
              </a:ext>
            </a:extLst>
          </p:cNvPr>
          <p:cNvSpPr/>
          <p:nvPr/>
        </p:nvSpPr>
        <p:spPr>
          <a:xfrm>
            <a:off x="826618" y="980356"/>
            <a:ext cx="5976518" cy="1192258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4C9CDE-C566-424C-D993-B4159F112ED2}"/>
              </a:ext>
            </a:extLst>
          </p:cNvPr>
          <p:cNvSpPr/>
          <p:nvPr/>
        </p:nvSpPr>
        <p:spPr>
          <a:xfrm>
            <a:off x="819301" y="2757830"/>
            <a:ext cx="5976515" cy="854954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7719092-8319-74DD-84CD-453CA3992572}"/>
              </a:ext>
            </a:extLst>
          </p:cNvPr>
          <p:cNvCxnSpPr>
            <a:cxnSpLocks/>
          </p:cNvCxnSpPr>
          <p:nvPr/>
        </p:nvCxnSpPr>
        <p:spPr>
          <a:xfrm>
            <a:off x="3440689" y="2187245"/>
            <a:ext cx="0" cy="5559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D6D5173-F9A8-A59A-28A7-1C5EE2EAF5D9}"/>
              </a:ext>
            </a:extLst>
          </p:cNvPr>
          <p:cNvSpPr/>
          <p:nvPr/>
        </p:nvSpPr>
        <p:spPr>
          <a:xfrm>
            <a:off x="6861578" y="1287315"/>
            <a:ext cx="457200" cy="4572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sz="1800" b="1" i="0">
                <a:solidFill>
                  <a:srgbClr val="FFFFFF"/>
                </a:solidFill>
                <a:latin typeface="LMSans1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7BC5D8-CC64-AB4A-6CB0-393CAF89E543}"/>
              </a:ext>
            </a:extLst>
          </p:cNvPr>
          <p:cNvSpPr/>
          <p:nvPr/>
        </p:nvSpPr>
        <p:spPr>
          <a:xfrm>
            <a:off x="6861578" y="2928810"/>
            <a:ext cx="457200" cy="4572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LMSans10"/>
              </a:rPr>
              <a:t>2</a:t>
            </a:r>
            <a:endParaRPr sz="1800" b="1" i="0" dirty="0">
              <a:solidFill>
                <a:srgbClr val="FFFFFF"/>
              </a:solidFill>
              <a:latin typeface="LMSans10"/>
            </a:endParaRPr>
          </a:p>
        </p:txBody>
      </p:sp>
    </p:spTree>
    <p:extLst>
      <p:ext uri="{BB962C8B-B14F-4D97-AF65-F5344CB8AC3E}">
        <p14:creationId xmlns:p14="http://schemas.microsoft.com/office/powerpoint/2010/main" val="365290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35F77-651C-9C6E-6F61-92F43F8E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22</a:t>
            </a:fld>
            <a:endParaRPr lang="en-CH" dirty="0"/>
          </a:p>
        </p:txBody>
      </p:sp>
      <p:pic>
        <p:nvPicPr>
          <p:cNvPr id="35" name="layer_0" descr="layer_0.png">
            <a:extLst>
              <a:ext uri="{FF2B5EF4-FFF2-40B4-BE49-F238E27FC236}">
                <a16:creationId xmlns:a16="http://schemas.microsoft.com/office/drawing/2014/main" id="{AB8FE000-75F5-4EF7-8017-92D5F8A5A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36" name="layer_1" descr="layer_1.png">
            <a:extLst>
              <a:ext uri="{FF2B5EF4-FFF2-40B4-BE49-F238E27FC236}">
                <a16:creationId xmlns:a16="http://schemas.microsoft.com/office/drawing/2014/main" id="{668F10D2-EA82-6536-DECB-6C6BE44B1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37" name="layer_2" descr="layer_2.png">
            <a:extLst>
              <a:ext uri="{FF2B5EF4-FFF2-40B4-BE49-F238E27FC236}">
                <a16:creationId xmlns:a16="http://schemas.microsoft.com/office/drawing/2014/main" id="{5E124D1C-1B9B-FEFC-B9C1-5E3EDAF7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38" name="layer_3" descr="layer_3.png">
            <a:extLst>
              <a:ext uri="{FF2B5EF4-FFF2-40B4-BE49-F238E27FC236}">
                <a16:creationId xmlns:a16="http://schemas.microsoft.com/office/drawing/2014/main" id="{056FCE0C-F955-9941-8658-502BB8BE0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39" name="layer_4" descr="layer_4.png">
            <a:extLst>
              <a:ext uri="{FF2B5EF4-FFF2-40B4-BE49-F238E27FC236}">
                <a16:creationId xmlns:a16="http://schemas.microsoft.com/office/drawing/2014/main" id="{B5310620-2FC1-2996-5791-D9C8A3020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40" name="layer_5" descr="layer_5.png">
            <a:extLst>
              <a:ext uri="{FF2B5EF4-FFF2-40B4-BE49-F238E27FC236}">
                <a16:creationId xmlns:a16="http://schemas.microsoft.com/office/drawing/2014/main" id="{AECD13B7-B28F-F35D-57F7-81FCDDDB4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41" name="layer_6" descr="layer_6.png">
            <a:extLst>
              <a:ext uri="{FF2B5EF4-FFF2-40B4-BE49-F238E27FC236}">
                <a16:creationId xmlns:a16="http://schemas.microsoft.com/office/drawing/2014/main" id="{13A8477B-B574-BC6A-06E0-A2B9BF53D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42" name="layer_7" descr="layer_7.png">
            <a:extLst>
              <a:ext uri="{FF2B5EF4-FFF2-40B4-BE49-F238E27FC236}">
                <a16:creationId xmlns:a16="http://schemas.microsoft.com/office/drawing/2014/main" id="{C3D09367-0E50-F249-A8B3-5893277C7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43" name="layer_8" descr="layer_8.png">
            <a:extLst>
              <a:ext uri="{FF2B5EF4-FFF2-40B4-BE49-F238E27FC236}">
                <a16:creationId xmlns:a16="http://schemas.microsoft.com/office/drawing/2014/main" id="{45964D69-5984-3C67-DC8D-E2C5012C16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44" name="layer_9" descr="layer_9.png">
            <a:extLst>
              <a:ext uri="{FF2B5EF4-FFF2-40B4-BE49-F238E27FC236}">
                <a16:creationId xmlns:a16="http://schemas.microsoft.com/office/drawing/2014/main" id="{870253EC-09DE-1FE1-83F5-0CC8AA8B2D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000" y="1371600"/>
            <a:ext cx="11430000" cy="5120640"/>
          </a:xfrm>
          <a:prstGeom prst="rect">
            <a:avLst/>
          </a:prstGeom>
        </p:spPr>
      </p:pic>
      <p:pic>
        <p:nvPicPr>
          <p:cNvPr id="45" name="layer_10" descr="layer_10.png">
            <a:extLst>
              <a:ext uri="{FF2B5EF4-FFF2-40B4-BE49-F238E27FC236}">
                <a16:creationId xmlns:a16="http://schemas.microsoft.com/office/drawing/2014/main" id="{4228D69B-2DF1-4425-F9EF-B556052625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" y="1504122"/>
            <a:ext cx="11430000" cy="5120640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E20D8F72-CB28-8318-C193-7BE23CF37B0F}"/>
              </a:ext>
            </a:extLst>
          </p:cNvPr>
          <p:cNvSpPr txBox="1">
            <a:spLocks/>
          </p:cNvSpPr>
          <p:nvPr/>
        </p:nvSpPr>
        <p:spPr>
          <a:xfrm>
            <a:off x="550333" y="178197"/>
            <a:ext cx="11260667" cy="98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Input Convex Neural Networks (ICNNs)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94D2B8-B571-4616-CC12-70B1EF199B9F}"/>
              </a:ext>
            </a:extLst>
          </p:cNvPr>
          <p:cNvSpPr txBox="1"/>
          <p:nvPr/>
        </p:nvSpPr>
        <p:spPr>
          <a:xfrm>
            <a:off x="661620" y="8838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LMSans10" panose="02000503020200000003" pitchFamily="50" charset="0"/>
                <a:cs typeface="LMSans10" panose="02000503020200000003" pitchFamily="50" charset="0"/>
              </a:rPr>
              <a:t> </a:t>
            </a:r>
            <a:r>
              <a:rPr lang="en-US" sz="1800" dirty="0">
                <a:solidFill>
                  <a:srgbClr val="1F6FB2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Model a scalar convex potential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C1C83D-9015-608C-D241-27B14FC54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76" y="923719"/>
            <a:ext cx="3423505" cy="2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63BE-EB98-FFB0-784D-FBB3E915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Experiments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3AAC6-05CE-C312-B412-33C35C848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FAFBD-4070-C774-7B04-7366AF87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3734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77274C-2A48-A215-C72B-61029238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6" y="-9491"/>
            <a:ext cx="11260667" cy="984779"/>
          </a:xfrm>
        </p:spPr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Adversarial Logistic Regression on CIFAR-10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53C9A5-8E32-5588-C076-3097CF1AC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5548" y="1287439"/>
            <a:ext cx="6321287" cy="487627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1F6FB2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Setup</a:t>
            </a:r>
            <a:endParaRPr lang="fa-IR" sz="2000" b="1" dirty="0">
              <a:solidFill>
                <a:srgbClr val="1F6FB2"/>
              </a:solidFill>
              <a:latin typeface="LMSans10" panose="02000503020200000003" pitchFamily="50" charset="0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Features   from a frozen ResNet-50 (ImageNet), </a:t>
            </a:r>
            <a:endParaRPr lang="en-US" sz="1600" baseline="30000" dirty="0">
              <a:solidFill>
                <a:srgbClr val="262626"/>
              </a:solidFill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Multi-class logistic regression with the NLL loss</a:t>
            </a:r>
            <a:br>
              <a:rPr lang="en-US" sz="16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</a:br>
            <a:endParaRPr lang="en-US" sz="1600" dirty="0">
              <a:solidFill>
                <a:srgbClr val="262626"/>
              </a:solidFill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Adversary perturbs only the features   ; labels   stay fixed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Evaluate with an ℓ</a:t>
            </a:r>
            <a:r>
              <a:rPr lang="en-US" sz="1600" baseline="-250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2</a:t>
            </a:r>
            <a:r>
              <a:rPr lang="en-US" sz="16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-PGD attack, sweeping budget Δ ∈ [0, 0.08]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FDAB6-4B92-295A-4D0E-ED901863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24</a:t>
            </a:fld>
            <a:endParaRPr lang="en-CH" dirty="0"/>
          </a:p>
        </p:txBody>
      </p:sp>
      <p:pic>
        <p:nvPicPr>
          <p:cNvPr id="8" name="Fig2">
            <a:extLst>
              <a:ext uri="{FF2B5EF4-FFF2-40B4-BE49-F238E27FC236}">
                <a16:creationId xmlns:a16="http://schemas.microsoft.com/office/drawing/2014/main" id="{EF950E46-18B7-E412-E529-9973054632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268" y="1114632"/>
            <a:ext cx="5498298" cy="487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123110-3554-8F99-CCAA-1AF7C4B896DB}"/>
                  </a:ext>
                </a:extLst>
              </p:cNvPr>
              <p:cNvSpPr txBox="1"/>
              <p:nvPr/>
            </p:nvSpPr>
            <p:spPr>
              <a:xfrm>
                <a:off x="702365" y="5943600"/>
                <a:ext cx="47442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595959"/>
                    </a:solidFill>
                    <a:latin typeface="LMSans10" panose="02000503020200000003" pitchFamily="50" charset="0"/>
                    <a:cs typeface="LMSans10" panose="02000503020200000003" pitchFamily="50" charset="0"/>
                  </a:rPr>
                  <a:t>Test error vs. relative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lang="en-US" i="1" baseline="-2500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i="1" dirty="0">
                    <a:solidFill>
                      <a:srgbClr val="595959"/>
                    </a:solidFill>
                    <a:latin typeface="LMSans10" panose="02000503020200000003" pitchFamily="50" charset="0"/>
                    <a:cs typeface="LMSans10" panose="02000503020200000003" pitchFamily="50" charset="0"/>
                  </a:rPr>
                  <a:t>-PGD attack budget Δ</a:t>
                </a:r>
              </a:p>
              <a:p>
                <a:pPr algn="l"/>
                <a:endParaRPr lang="en-US" dirty="0"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123110-3554-8F99-CCAA-1AF7C4B89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65" y="5943600"/>
                <a:ext cx="4744278" cy="646331"/>
              </a:xfrm>
              <a:prstGeom prst="rect">
                <a:avLst/>
              </a:prstGeom>
              <a:blipFill>
                <a:blip r:embed="rId3"/>
                <a:stretch>
                  <a:fillRect l="-1028" t="-4717" r="-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LossEq">
            <a:extLst>
              <a:ext uri="{FF2B5EF4-FFF2-40B4-BE49-F238E27FC236}">
                <a16:creationId xmlns:a16="http://schemas.microsoft.com/office/drawing/2014/main" id="{CAE155A2-291D-526D-AF05-27B15215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724" y="2448314"/>
            <a:ext cx="4294526" cy="274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58D2D1-570B-55BE-9580-3142FEEE7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2699" y="1663147"/>
            <a:ext cx="1004632" cy="2667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1D9A69-28F6-CC12-D1A1-27767F2FC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349" y="1782417"/>
            <a:ext cx="151392" cy="1423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A96827-313F-77AB-E819-70ACA32F8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628" y="2839394"/>
            <a:ext cx="162634" cy="1529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EEA10F-6796-80EE-5F4A-C61612292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742" y="2822544"/>
            <a:ext cx="139711" cy="1821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16E77FC-70B0-AEA9-7595-8D0C4D3516BD}"/>
              </a:ext>
            </a:extLst>
          </p:cNvPr>
          <p:cNvSpPr/>
          <p:nvPr/>
        </p:nvSpPr>
        <p:spPr>
          <a:xfrm>
            <a:off x="457200" y="5055704"/>
            <a:ext cx="702365" cy="642731"/>
          </a:xfrm>
          <a:prstGeom prst="ellipse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AF6F6C-02C1-9DC4-BB33-B78AD281460A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1159565" y="5029200"/>
            <a:ext cx="609600" cy="347870"/>
          </a:xfrm>
          <a:prstGeom prst="straightConnector1">
            <a:avLst/>
          </a:prstGeom>
          <a:ln w="19050" cap="rnd">
            <a:solidFill>
              <a:schemeClr val="accent1">
                <a:alpha val="78000"/>
              </a:schemeClr>
            </a:solidFill>
            <a:prstDash val="solid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6A7F5BE-E526-BE0B-0EDE-C00B97990C70}"/>
              </a:ext>
            </a:extLst>
          </p:cNvPr>
          <p:cNvSpPr txBox="1"/>
          <p:nvPr/>
        </p:nvSpPr>
        <p:spPr>
          <a:xfrm>
            <a:off x="1623392" y="4803913"/>
            <a:ext cx="36102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accent1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Clean Accuracy, </a:t>
            </a:r>
            <a:r>
              <a:rPr lang="en-US" sz="1100" dirty="0">
                <a:solidFill>
                  <a:srgbClr val="7030A0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NN-DRO</a:t>
            </a:r>
            <a:r>
              <a:rPr lang="en-US" sz="1100" dirty="0">
                <a:solidFill>
                  <a:schemeClr val="accent1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degrades, </a:t>
            </a:r>
            <a:r>
              <a:rPr lang="en-US" sz="1100" dirty="0">
                <a:solidFill>
                  <a:srgbClr val="D50554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ICNN-DRO</a:t>
            </a:r>
            <a:r>
              <a:rPr lang="en-US" sz="1100" dirty="0">
                <a:solidFill>
                  <a:schemeClr val="accent1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preserves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23CEE4-9FB7-584B-6C6E-B3456778C653}"/>
              </a:ext>
            </a:extLst>
          </p:cNvPr>
          <p:cNvCxnSpPr>
            <a:cxnSpLocks/>
          </p:cNvCxnSpPr>
          <p:nvPr/>
        </p:nvCxnSpPr>
        <p:spPr>
          <a:xfrm>
            <a:off x="4525617" y="2869095"/>
            <a:ext cx="0" cy="682488"/>
          </a:xfrm>
          <a:prstGeom prst="straightConnector1">
            <a:avLst/>
          </a:prstGeom>
          <a:ln w="19050" cap="rnd">
            <a:solidFill>
              <a:schemeClr val="accent1">
                <a:alpha val="78000"/>
              </a:schemeClr>
            </a:solidFill>
            <a:prstDash val="solid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EA354A2-A6C1-B697-D97E-207CB94C2353}"/>
              </a:ext>
            </a:extLst>
          </p:cNvPr>
          <p:cNvSpPr txBox="1"/>
          <p:nvPr/>
        </p:nvSpPr>
        <p:spPr>
          <a:xfrm>
            <a:off x="3472070" y="3498574"/>
            <a:ext cx="27045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D50554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ICNN-DRO</a:t>
            </a:r>
            <a:r>
              <a:rPr lang="en-US" sz="1200" dirty="0">
                <a:solidFill>
                  <a:schemeClr val="accent1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 gives the lowest test error</a:t>
            </a:r>
          </a:p>
          <a:p>
            <a:pPr algn="l"/>
            <a:endParaRPr lang="en-US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8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F09CB-1259-5F6E-9BB4-D779D048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25</a:t>
            </a:fld>
            <a:endParaRPr lang="en-C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CAF53B-EF9A-3090-31B9-7273E51FF3A4}"/>
              </a:ext>
            </a:extLst>
          </p:cNvPr>
          <p:cNvSpPr txBox="1">
            <a:spLocks/>
          </p:cNvSpPr>
          <p:nvPr/>
        </p:nvSpPr>
        <p:spPr>
          <a:xfrm>
            <a:off x="516302" y="195643"/>
            <a:ext cx="11260667" cy="98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Image-Space Robustness on CIFAR-10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A708512-E1EF-DCB8-225A-0D0417608346}"/>
              </a:ext>
            </a:extLst>
          </p:cNvPr>
          <p:cNvSpPr txBox="1">
            <a:spLocks/>
          </p:cNvSpPr>
          <p:nvPr/>
        </p:nvSpPr>
        <p:spPr>
          <a:xfrm>
            <a:off x="8407060" y="6356350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34D38E-FDDA-42BB-A891-0B49C08C9CC4}" type="slidenum">
              <a:rPr lang="en-CH" smtClean="0"/>
              <a:pPr/>
              <a:t>25</a:t>
            </a:fld>
            <a:endParaRPr lang="en-CH" dirty="0"/>
          </a:p>
        </p:txBody>
      </p:sp>
      <p:pic>
        <p:nvPicPr>
          <p:cNvPr id="8" name="Table1">
            <a:extLst>
              <a:ext uri="{FF2B5EF4-FFF2-40B4-BE49-F238E27FC236}">
                <a16:creationId xmlns:a16="http://schemas.microsoft.com/office/drawing/2014/main" id="{8E04F4A1-9B1E-C46C-7154-019ED04B2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26" y="1068087"/>
            <a:ext cx="10424160" cy="3189328"/>
          </a:xfrm>
          <a:prstGeom prst="rect">
            <a:avLst/>
          </a:prstGeom>
        </p:spPr>
      </p:pic>
      <p:sp>
        <p:nvSpPr>
          <p:cNvPr id="10" name="BoxHdr0">
            <a:extLst>
              <a:ext uri="{FF2B5EF4-FFF2-40B4-BE49-F238E27FC236}">
                <a16:creationId xmlns:a16="http://schemas.microsoft.com/office/drawing/2014/main" id="{6CB20412-009C-9855-ED5D-BEB3679E7847}"/>
              </a:ext>
            </a:extLst>
          </p:cNvPr>
          <p:cNvSpPr txBox="1"/>
          <p:nvPr/>
        </p:nvSpPr>
        <p:spPr>
          <a:xfrm>
            <a:off x="825479" y="4827316"/>
            <a:ext cx="3246120" cy="38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600" b="1" dirty="0">
                <a:solidFill>
                  <a:srgbClr val="1F6FB2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Adversarial attacks</a:t>
            </a:r>
          </a:p>
        </p:txBody>
      </p:sp>
      <p:sp>
        <p:nvSpPr>
          <p:cNvPr id="11" name="BoxBody0">
            <a:extLst>
              <a:ext uri="{FF2B5EF4-FFF2-40B4-BE49-F238E27FC236}">
                <a16:creationId xmlns:a16="http://schemas.microsoft.com/office/drawing/2014/main" id="{1F123CB0-2F7C-61A3-8E6D-D6EBFEFBBA12}"/>
              </a:ext>
            </a:extLst>
          </p:cNvPr>
          <p:cNvSpPr txBox="1"/>
          <p:nvPr/>
        </p:nvSpPr>
        <p:spPr>
          <a:xfrm>
            <a:off x="837617" y="5127478"/>
            <a:ext cx="3246120" cy="145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8000"/>
              </a:lnSpc>
            </a:pPr>
            <a:r>
              <a:rPr lang="en-US" sz="1100" b="1" dirty="0">
                <a:solidFill>
                  <a:srgbClr val="C00000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PGD (57.4%)</a:t>
            </a: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and </a:t>
            </a:r>
            <a:r>
              <a:rPr lang="en-US" sz="1100" b="1" dirty="0">
                <a:solidFill>
                  <a:srgbClr val="C00000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AutoAttack (56.7%)</a:t>
            </a: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. The </a:t>
            </a:r>
            <a:r>
              <a:rPr lang="en-US" sz="1100" b="1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tight</a:t>
            </a: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0.71% PGD–AA gap signals genuine robustness, </a:t>
            </a:r>
            <a:r>
              <a:rPr lang="en-US" sz="1100" b="1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not gradient masking</a:t>
            </a: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; clean accuracy stays within 1.75% of ERM.</a:t>
            </a:r>
          </a:p>
        </p:txBody>
      </p:sp>
      <p:sp>
        <p:nvSpPr>
          <p:cNvPr id="13" name="BoxHdr1">
            <a:extLst>
              <a:ext uri="{FF2B5EF4-FFF2-40B4-BE49-F238E27FC236}">
                <a16:creationId xmlns:a16="http://schemas.microsoft.com/office/drawing/2014/main" id="{DEE5B146-91C3-C409-949A-34C5B338A03F}"/>
              </a:ext>
            </a:extLst>
          </p:cNvPr>
          <p:cNvSpPr txBox="1"/>
          <p:nvPr/>
        </p:nvSpPr>
        <p:spPr>
          <a:xfrm>
            <a:off x="4473020" y="4820000"/>
            <a:ext cx="3246120" cy="38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600" b="1" dirty="0">
                <a:solidFill>
                  <a:srgbClr val="1F6FB2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Unseen domains</a:t>
            </a:r>
          </a:p>
        </p:txBody>
      </p:sp>
      <p:sp>
        <p:nvSpPr>
          <p:cNvPr id="14" name="BoxBody1">
            <a:extLst>
              <a:ext uri="{FF2B5EF4-FFF2-40B4-BE49-F238E27FC236}">
                <a16:creationId xmlns:a16="http://schemas.microsoft.com/office/drawing/2014/main" id="{4F4D797B-70A9-D476-B5B4-1A7A53E866B8}"/>
              </a:ext>
            </a:extLst>
          </p:cNvPr>
          <p:cNvSpPr txBox="1"/>
          <p:nvPr/>
        </p:nvSpPr>
        <p:spPr>
          <a:xfrm>
            <a:off x="4466393" y="5147356"/>
            <a:ext cx="3246120" cy="145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8000"/>
              </a:lnSpc>
            </a:pP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Best on both </a:t>
            </a:r>
            <a:r>
              <a:rPr lang="en-US" sz="1100" b="1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CIFAR-10.1 (82.5%)</a:t>
            </a: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and </a:t>
            </a:r>
            <a:r>
              <a:rPr lang="en-US" sz="1100" b="1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10.2 (79.3%), </a:t>
            </a: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unseen during training, so the gains reflect real OOD generalization. MPA is a close second.</a:t>
            </a:r>
          </a:p>
        </p:txBody>
      </p:sp>
      <p:sp>
        <p:nvSpPr>
          <p:cNvPr id="16" name="BoxHdr2">
            <a:extLst>
              <a:ext uri="{FF2B5EF4-FFF2-40B4-BE49-F238E27FC236}">
                <a16:creationId xmlns:a16="http://schemas.microsoft.com/office/drawing/2014/main" id="{E27D20EB-FCE4-2DC5-1ED7-0D4A3A6F8ADC}"/>
              </a:ext>
            </a:extLst>
          </p:cNvPr>
          <p:cNvSpPr txBox="1"/>
          <p:nvPr/>
        </p:nvSpPr>
        <p:spPr>
          <a:xfrm>
            <a:off x="8062040" y="4820000"/>
            <a:ext cx="3246120" cy="38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600" b="1" dirty="0">
                <a:solidFill>
                  <a:srgbClr val="1F6FB2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Image corruptions</a:t>
            </a:r>
          </a:p>
        </p:txBody>
      </p:sp>
      <p:sp>
        <p:nvSpPr>
          <p:cNvPr id="17" name="BoxBody2">
            <a:extLst>
              <a:ext uri="{FF2B5EF4-FFF2-40B4-BE49-F238E27FC236}">
                <a16:creationId xmlns:a16="http://schemas.microsoft.com/office/drawing/2014/main" id="{0AFD081A-B055-4DAA-DCA1-AD514E0B8C69}"/>
              </a:ext>
            </a:extLst>
          </p:cNvPr>
          <p:cNvSpPr txBox="1"/>
          <p:nvPr/>
        </p:nvSpPr>
        <p:spPr>
          <a:xfrm>
            <a:off x="8068666" y="5140730"/>
            <a:ext cx="3246120" cy="145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8000"/>
              </a:lnSpc>
            </a:pP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Best </a:t>
            </a:r>
            <a:r>
              <a:rPr lang="en-US" sz="1100" b="1" dirty="0">
                <a:solidFill>
                  <a:srgbClr val="C00000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CIFAR-10-C average (82.8%)</a:t>
            </a: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, exceeding even ERM. The margin widens at the harshest severity 5: </a:t>
            </a:r>
            <a:r>
              <a:rPr lang="en-US" sz="1100" b="1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74.0% vs 69.7%</a:t>
            </a:r>
            <a:r>
              <a:rPr lang="en-US" sz="11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for PA.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05F176-B739-60CC-B715-0999E590E2BA}"/>
              </a:ext>
            </a:extLst>
          </p:cNvPr>
          <p:cNvSpPr/>
          <p:nvPr/>
        </p:nvSpPr>
        <p:spPr>
          <a:xfrm>
            <a:off x="2333065" y="1106557"/>
            <a:ext cx="2007022" cy="29154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9E4B39-1C0A-9336-B349-91BE331E2199}"/>
              </a:ext>
            </a:extLst>
          </p:cNvPr>
          <p:cNvSpPr/>
          <p:nvPr/>
        </p:nvSpPr>
        <p:spPr>
          <a:xfrm>
            <a:off x="4854389" y="1113183"/>
            <a:ext cx="1869141" cy="29154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DD55F0A-90DB-92DD-F399-F3C9B318244C}"/>
              </a:ext>
            </a:extLst>
          </p:cNvPr>
          <p:cNvSpPr/>
          <p:nvPr/>
        </p:nvSpPr>
        <p:spPr>
          <a:xfrm>
            <a:off x="8055521" y="1113184"/>
            <a:ext cx="1996156" cy="29154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A0750D-35E7-3DD0-0B6A-6108ABF8C5E3}"/>
              </a:ext>
            </a:extLst>
          </p:cNvPr>
          <p:cNvSpPr/>
          <p:nvPr/>
        </p:nvSpPr>
        <p:spPr>
          <a:xfrm>
            <a:off x="647555" y="4806829"/>
            <a:ext cx="3448957" cy="106727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5CC1969-C7AF-42F0-A001-07A40C44926E}"/>
              </a:ext>
            </a:extLst>
          </p:cNvPr>
          <p:cNvSpPr/>
          <p:nvPr/>
        </p:nvSpPr>
        <p:spPr>
          <a:xfrm>
            <a:off x="4267360" y="4798295"/>
            <a:ext cx="3448957" cy="106727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6D8A9CC-849A-BCE5-E9C9-2D2652FF7E76}"/>
              </a:ext>
            </a:extLst>
          </p:cNvPr>
          <p:cNvSpPr/>
          <p:nvPr/>
        </p:nvSpPr>
        <p:spPr>
          <a:xfrm>
            <a:off x="7961431" y="4793630"/>
            <a:ext cx="3448957" cy="106727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0B740-A854-70CA-48A6-212EC3619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955" y="4326740"/>
            <a:ext cx="3372995" cy="241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3" grpId="0" build="allAtOnce"/>
      <p:bldP spid="14" grpId="0" build="allAtOnce"/>
      <p:bldP spid="3" grpId="0" animBg="1"/>
      <p:bldP spid="3" grpId="1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CDD0D6-91C2-ED59-2EE8-E0C6A9C1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26</a:t>
            </a:fld>
            <a:endParaRPr lang="en-CH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9D4D00-4117-2C13-5A84-535E9FE36FE3}"/>
              </a:ext>
            </a:extLst>
          </p:cNvPr>
          <p:cNvSpPr txBox="1">
            <a:spLocks/>
          </p:cNvSpPr>
          <p:nvPr/>
        </p:nvSpPr>
        <p:spPr>
          <a:xfrm>
            <a:off x="465666" y="191870"/>
            <a:ext cx="11260667" cy="7568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Runtime vs. Robust Accuracy / Monge Gap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8CC25-AEE9-B4CF-990E-BEC5E7B0482F}"/>
              </a:ext>
            </a:extLst>
          </p:cNvPr>
          <p:cNvSpPr txBox="1">
            <a:spLocks/>
          </p:cNvSpPr>
          <p:nvPr/>
        </p:nvSpPr>
        <p:spPr>
          <a:xfrm>
            <a:off x="8407060" y="6356350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34D38E-FDDA-42BB-A891-0B49C08C9CC4}" type="slidenum">
              <a:rPr lang="en-CH" smtClean="0"/>
              <a:pPr/>
              <a:t>26</a:t>
            </a:fld>
            <a:endParaRPr lang="en-CH" dirty="0"/>
          </a:p>
        </p:txBody>
      </p:sp>
      <p:pic>
        <p:nvPicPr>
          <p:cNvPr id="5" name="Fig7">
            <a:extLst>
              <a:ext uri="{FF2B5EF4-FFF2-40B4-BE49-F238E27FC236}">
                <a16:creationId xmlns:a16="http://schemas.microsoft.com/office/drawing/2014/main" id="{ED1FA081-65AB-DF91-ED3D-770924EC1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33" y="1201945"/>
            <a:ext cx="7863840" cy="3460089"/>
          </a:xfrm>
          <a:prstGeom prst="rect">
            <a:avLst/>
          </a:prstGeom>
        </p:spPr>
      </p:pic>
      <p:sp>
        <p:nvSpPr>
          <p:cNvPr id="7" name="BoxHdr0">
            <a:extLst>
              <a:ext uri="{FF2B5EF4-FFF2-40B4-BE49-F238E27FC236}">
                <a16:creationId xmlns:a16="http://schemas.microsoft.com/office/drawing/2014/main" id="{1A12C33D-99A5-E4C4-6903-D185FC6F2A3C}"/>
              </a:ext>
            </a:extLst>
          </p:cNvPr>
          <p:cNvSpPr txBox="1"/>
          <p:nvPr/>
        </p:nvSpPr>
        <p:spPr>
          <a:xfrm>
            <a:off x="554814" y="2595833"/>
            <a:ext cx="1990875" cy="38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dirty="0">
                <a:solidFill>
                  <a:schemeClr val="accent1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Monge gap ↔ robustness</a:t>
            </a:r>
          </a:p>
        </p:txBody>
      </p:sp>
      <p:sp>
        <p:nvSpPr>
          <p:cNvPr id="8" name="BoxBody0">
            <a:extLst>
              <a:ext uri="{FF2B5EF4-FFF2-40B4-BE49-F238E27FC236}">
                <a16:creationId xmlns:a16="http://schemas.microsoft.com/office/drawing/2014/main" id="{A982E6C1-AB8F-36A3-3A5E-ADC488E28B52}"/>
              </a:ext>
            </a:extLst>
          </p:cNvPr>
          <p:cNvSpPr txBox="1"/>
          <p:nvPr/>
        </p:nvSpPr>
        <p:spPr>
          <a:xfrm>
            <a:off x="884000" y="5240730"/>
            <a:ext cx="3246120" cy="145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8000"/>
              </a:lnSpc>
            </a:pPr>
            <a:endParaRPr lang="en-US" sz="1300" dirty="0">
              <a:solidFill>
                <a:srgbClr val="262626"/>
              </a:solidFill>
            </a:endParaRPr>
          </a:p>
        </p:txBody>
      </p:sp>
      <p:sp>
        <p:nvSpPr>
          <p:cNvPr id="10" name="BoxHdr1">
            <a:extLst>
              <a:ext uri="{FF2B5EF4-FFF2-40B4-BE49-F238E27FC236}">
                <a16:creationId xmlns:a16="http://schemas.microsoft.com/office/drawing/2014/main" id="{F0AF3BC4-6791-6EA1-F0FA-13CD3CC0B68D}"/>
              </a:ext>
            </a:extLst>
          </p:cNvPr>
          <p:cNvSpPr txBox="1"/>
          <p:nvPr/>
        </p:nvSpPr>
        <p:spPr>
          <a:xfrm>
            <a:off x="2256514" y="4451828"/>
            <a:ext cx="3246120" cy="38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One Pareto frontier</a:t>
            </a:r>
          </a:p>
        </p:txBody>
      </p:sp>
      <p:sp>
        <p:nvSpPr>
          <p:cNvPr id="11" name="BoxBody1">
            <a:extLst>
              <a:ext uri="{FF2B5EF4-FFF2-40B4-BE49-F238E27FC236}">
                <a16:creationId xmlns:a16="http://schemas.microsoft.com/office/drawing/2014/main" id="{0FA93588-B711-A2D6-EAA8-A248BF1E795B}"/>
              </a:ext>
            </a:extLst>
          </p:cNvPr>
          <p:cNvSpPr txBox="1"/>
          <p:nvPr/>
        </p:nvSpPr>
        <p:spPr>
          <a:xfrm>
            <a:off x="1530096" y="4730735"/>
            <a:ext cx="3419474" cy="145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8000"/>
              </a:lnSpc>
            </a:pPr>
            <a:r>
              <a:rPr lang="en-US" sz="105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PA → MPA → ICNN-DRO-LQ → ICNN-DRO</a:t>
            </a:r>
          </a:p>
        </p:txBody>
      </p:sp>
      <p:sp>
        <p:nvSpPr>
          <p:cNvPr id="13" name="BoxHdr2">
            <a:extLst>
              <a:ext uri="{FF2B5EF4-FFF2-40B4-BE49-F238E27FC236}">
                <a16:creationId xmlns:a16="http://schemas.microsoft.com/office/drawing/2014/main" id="{D01044E4-3364-DD51-9880-697D1BBC366F}"/>
              </a:ext>
            </a:extLst>
          </p:cNvPr>
          <p:cNvSpPr txBox="1"/>
          <p:nvPr/>
        </p:nvSpPr>
        <p:spPr>
          <a:xfrm>
            <a:off x="8069355" y="4839532"/>
            <a:ext cx="3246120" cy="38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ICNN-DRO-LQ: cheaper</a:t>
            </a:r>
          </a:p>
        </p:txBody>
      </p:sp>
      <p:sp>
        <p:nvSpPr>
          <p:cNvPr id="14" name="BoxBody2">
            <a:extLst>
              <a:ext uri="{FF2B5EF4-FFF2-40B4-BE49-F238E27FC236}">
                <a16:creationId xmlns:a16="http://schemas.microsoft.com/office/drawing/2014/main" id="{C03767D1-0474-62D4-DCDD-5B303AEDFDA2}"/>
              </a:ext>
            </a:extLst>
          </p:cNvPr>
          <p:cNvSpPr txBox="1"/>
          <p:nvPr/>
        </p:nvSpPr>
        <p:spPr>
          <a:xfrm>
            <a:off x="8068666" y="5187722"/>
            <a:ext cx="3246120" cy="145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8000"/>
              </a:lnSpc>
            </a:pPr>
            <a:r>
              <a:rPr lang="en-US" sz="13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Keeps the quadratic injection </a:t>
            </a:r>
            <a:r>
              <a:rPr lang="en-US" sz="1300" b="1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only at the readout layer</a:t>
            </a:r>
            <a:r>
              <a:rPr lang="en-US" sz="13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(none in the hidden layers). It matches ICNN-DRO's robustness at </a:t>
            </a:r>
            <a:r>
              <a:rPr lang="en-US" sz="1300" b="1" dirty="0">
                <a:solidFill>
                  <a:srgbClr val="C00000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≈ half the per-epoch runtime</a:t>
            </a:r>
            <a:r>
              <a:rPr lang="en-US" sz="13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 (216s vs 357s).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AC3DA5-777B-A157-F455-E24C67582147}"/>
              </a:ext>
            </a:extLst>
          </p:cNvPr>
          <p:cNvSpPr/>
          <p:nvPr/>
        </p:nvSpPr>
        <p:spPr>
          <a:xfrm rot="5400000">
            <a:off x="2439858" y="2593478"/>
            <a:ext cx="1345995" cy="270185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095F43-AC12-65FC-CF0C-3AC1265A4159}"/>
              </a:ext>
            </a:extLst>
          </p:cNvPr>
          <p:cNvCxnSpPr>
            <a:cxnSpLocks/>
          </p:cNvCxnSpPr>
          <p:nvPr/>
        </p:nvCxnSpPr>
        <p:spPr>
          <a:xfrm flipH="1">
            <a:off x="2435962" y="2714337"/>
            <a:ext cx="515826" cy="0"/>
          </a:xfrm>
          <a:prstGeom prst="straightConnector1">
            <a:avLst/>
          </a:prstGeom>
          <a:ln w="12700" cap="rnd">
            <a:solidFill>
              <a:schemeClr val="accent2">
                <a:lumMod val="75000"/>
                <a:alpha val="78000"/>
              </a:schemeClr>
            </a:solidFill>
            <a:prstDash val="solid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807FA3-3454-93AB-27EB-886CAD1DB60D}"/>
              </a:ext>
            </a:extLst>
          </p:cNvPr>
          <p:cNvCxnSpPr>
            <a:cxnSpLocks/>
          </p:cNvCxnSpPr>
          <p:nvPr/>
        </p:nvCxnSpPr>
        <p:spPr>
          <a:xfrm flipH="1">
            <a:off x="3408883" y="2757830"/>
            <a:ext cx="1185063" cy="1726388"/>
          </a:xfrm>
          <a:prstGeom prst="straightConnector1">
            <a:avLst/>
          </a:prstGeom>
          <a:ln w="12700" cap="rnd">
            <a:solidFill>
              <a:schemeClr val="accent2">
                <a:lumMod val="75000"/>
                <a:alpha val="78000"/>
              </a:schemeClr>
            </a:solidFill>
            <a:prstDash val="solid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19D41EB-32DD-93A9-2FD2-58281A7C1C40}"/>
              </a:ext>
            </a:extLst>
          </p:cNvPr>
          <p:cNvSpPr/>
          <p:nvPr/>
        </p:nvSpPr>
        <p:spPr>
          <a:xfrm rot="10800000">
            <a:off x="8130472" y="1667865"/>
            <a:ext cx="947691" cy="182879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C373DD-3FC6-C900-71F3-48A140838E9C}"/>
              </a:ext>
            </a:extLst>
          </p:cNvPr>
          <p:cNvSpPr/>
          <p:nvPr/>
        </p:nvSpPr>
        <p:spPr>
          <a:xfrm rot="10800000">
            <a:off x="7710221" y="4740249"/>
            <a:ext cx="3606393" cy="1419147"/>
          </a:xfrm>
          <a:prstGeom prst="roundRect">
            <a:avLst>
              <a:gd name="adj" fmla="val 48585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 build="allAtOnce"/>
      <p:bldP spid="11" grpId="0" build="allAtOnce"/>
      <p:bldP spid="15" grpId="0" animBg="1"/>
      <p:bldP spid="15" grpId="1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5EA9AD-A665-07D7-1339-1D9B66F49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27</a:t>
            </a:fld>
            <a:endParaRPr lang="en-CH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414F33-0D69-5E40-3F15-E6A5357D938C}"/>
              </a:ext>
            </a:extLst>
          </p:cNvPr>
          <p:cNvSpPr txBox="1">
            <a:spLocks/>
          </p:cNvSpPr>
          <p:nvPr/>
        </p:nvSpPr>
        <p:spPr>
          <a:xfrm>
            <a:off x="465665" y="170007"/>
            <a:ext cx="11260667" cy="98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Robust Control: Cart-Pole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5CCD2-8ED6-869D-FEE0-E2E7BF16B585}"/>
              </a:ext>
            </a:extLst>
          </p:cNvPr>
          <p:cNvSpPr txBox="1">
            <a:spLocks/>
          </p:cNvSpPr>
          <p:nvPr/>
        </p:nvSpPr>
        <p:spPr>
          <a:xfrm>
            <a:off x="8407060" y="6356350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34D38E-FDDA-42BB-A891-0B49C08C9CC4}" type="slidenum">
              <a:rPr lang="en-CH" smtClean="0"/>
              <a:pPr/>
              <a:t>27</a:t>
            </a:fld>
            <a:endParaRPr lang="en-CH" dirty="0"/>
          </a:p>
        </p:txBody>
      </p:sp>
      <p:sp>
        <p:nvSpPr>
          <p:cNvPr id="6" name="SetupHdr">
            <a:extLst>
              <a:ext uri="{FF2B5EF4-FFF2-40B4-BE49-F238E27FC236}">
                <a16:creationId xmlns:a16="http://schemas.microsoft.com/office/drawing/2014/main" id="{882762A0-A116-27E2-99CE-1A0EA435A4DD}"/>
              </a:ext>
            </a:extLst>
          </p:cNvPr>
          <p:cNvSpPr txBox="1"/>
          <p:nvPr/>
        </p:nvSpPr>
        <p:spPr>
          <a:xfrm>
            <a:off x="900000" y="1260000"/>
            <a:ext cx="6100000" cy="38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700" b="1" dirty="0">
                <a:solidFill>
                  <a:srgbClr val="1F6FB2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Setup</a:t>
            </a:r>
          </a:p>
        </p:txBody>
      </p:sp>
      <p:sp>
        <p:nvSpPr>
          <p:cNvPr id="7" name="SetupList">
            <a:extLst>
              <a:ext uri="{FF2B5EF4-FFF2-40B4-BE49-F238E27FC236}">
                <a16:creationId xmlns:a16="http://schemas.microsoft.com/office/drawing/2014/main" id="{D0975A4C-04EF-FA19-F4A3-4806476776D4}"/>
              </a:ext>
            </a:extLst>
          </p:cNvPr>
          <p:cNvSpPr txBox="1"/>
          <p:nvPr/>
        </p:nvSpPr>
        <p:spPr>
          <a:xfrm>
            <a:off x="980000" y="1720000"/>
            <a:ext cx="5535100" cy="185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28600" indent="-228600" algn="l">
              <a:spcAft>
                <a:spcPts val="700"/>
              </a:spcAft>
              <a:buFont typeface="Arial"/>
              <a:buChar char="•"/>
            </a:pPr>
            <a: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Balance a pole on a cart; uncertain </a:t>
            </a:r>
            <a:r>
              <a:rPr lang="en-US" sz="1400" b="1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pole mass &amp; length                                  </a:t>
            </a:r>
            <a: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drawn uniformly from </a:t>
            </a:r>
            <a:b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</a:br>
            <a: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Policy      trained with PPO</a:t>
            </a:r>
            <a:endParaRPr lang="en-US" sz="1400" b="1" dirty="0">
              <a:solidFill>
                <a:srgbClr val="262626"/>
              </a:solidFill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  <a:p>
            <a:pPr marL="228600" indent="-228600" algn="l">
              <a:spcAft>
                <a:spcPts val="700"/>
              </a:spcAft>
              <a:buFont typeface="Arial"/>
              <a:buChar char="•"/>
            </a:pPr>
            <a: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Loss = negative expected return (episode length, max 1000):</a:t>
            </a:r>
          </a:p>
        </p:txBody>
      </p:sp>
      <p:sp>
        <p:nvSpPr>
          <p:cNvPr id="9" name="FindHdr">
            <a:extLst>
              <a:ext uri="{FF2B5EF4-FFF2-40B4-BE49-F238E27FC236}">
                <a16:creationId xmlns:a16="http://schemas.microsoft.com/office/drawing/2014/main" id="{5112B80E-AE8B-76DB-401A-25C2594DB2A3}"/>
              </a:ext>
            </a:extLst>
          </p:cNvPr>
          <p:cNvSpPr txBox="1"/>
          <p:nvPr/>
        </p:nvSpPr>
        <p:spPr>
          <a:xfrm>
            <a:off x="936576" y="3684979"/>
            <a:ext cx="6100000" cy="38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700" b="1" dirty="0">
                <a:solidFill>
                  <a:srgbClr val="1F6FB2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What the radar shows (      )</a:t>
            </a:r>
          </a:p>
        </p:txBody>
      </p:sp>
      <p:sp>
        <p:nvSpPr>
          <p:cNvPr id="10" name="FindList">
            <a:extLst>
              <a:ext uri="{FF2B5EF4-FFF2-40B4-BE49-F238E27FC236}">
                <a16:creationId xmlns:a16="http://schemas.microsoft.com/office/drawing/2014/main" id="{5AACAA5C-8B11-435C-5D7C-E92CC54942B5}"/>
              </a:ext>
            </a:extLst>
          </p:cNvPr>
          <p:cNvSpPr txBox="1"/>
          <p:nvPr/>
        </p:nvSpPr>
        <p:spPr>
          <a:xfrm>
            <a:off x="936109" y="4137664"/>
            <a:ext cx="6050000" cy="1900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28600" indent="-228600" algn="l">
              <a:spcAft>
                <a:spcPts val="700"/>
              </a:spcAft>
              <a:buFont typeface="Arial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ICNN-DRO</a:t>
            </a:r>
            <a: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 (red, filled) achieves the </a:t>
            </a:r>
            <a:r>
              <a:rPr lang="en-US" sz="1400" b="1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longest episode on every variant</a:t>
            </a:r>
          </a:p>
          <a:p>
            <a:pPr marL="228600" indent="-228600" algn="l">
              <a:spcAft>
                <a:spcPts val="700"/>
              </a:spcAft>
              <a:buFont typeface="Arial"/>
              <a:buChar char="•"/>
            </a:pPr>
            <a: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Largest gains on the </a:t>
            </a:r>
            <a:r>
              <a:rPr lang="en-US" sz="1400" b="1" dirty="0">
                <a:solidFill>
                  <a:srgbClr val="C0000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extrapolative harder shifts</a:t>
            </a:r>
            <a: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 (Heavy, Short, Strong Gravity) that lie outside the training box</a:t>
            </a:r>
          </a:p>
          <a:p>
            <a:pPr marL="228600" indent="-228600" algn="l">
              <a:spcAft>
                <a:spcPts val="700"/>
              </a:spcAft>
              <a:buFont typeface="Arial"/>
              <a:buChar char="•"/>
            </a:pPr>
            <a:r>
              <a:rPr lang="en-US" sz="1400" b="1" dirty="0">
                <a:solidFill>
                  <a:srgbClr val="FF7F0E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MPA</a:t>
            </a:r>
            <a: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 is the consistent runner-up and clearly beats PA; </a:t>
            </a:r>
            <a:r>
              <a:rPr lang="en-US" sz="1400" b="1" dirty="0">
                <a:solidFill>
                  <a:srgbClr val="2CA02C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WFR</a:t>
            </a:r>
            <a:r>
              <a:rPr lang="en-US" sz="1400" dirty="0">
                <a:solidFill>
                  <a:srgbClr val="262626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 leads the rest but degrades on the hard variants</a:t>
            </a:r>
          </a:p>
        </p:txBody>
      </p:sp>
      <p:pic>
        <p:nvPicPr>
          <p:cNvPr id="11" name="Radar">
            <a:extLst>
              <a:ext uri="{FF2B5EF4-FFF2-40B4-BE49-F238E27FC236}">
                <a16:creationId xmlns:a16="http://schemas.microsoft.com/office/drawing/2014/main" id="{237571DF-2ECB-C5B8-75E5-045943F18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00" y="1320000"/>
            <a:ext cx="4860000" cy="502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2E1860-9BBE-31F0-D570-928CD8FE2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57" y="1713276"/>
            <a:ext cx="995143" cy="253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9521A-BCE1-887C-8A7B-4F8446042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666" y="1973133"/>
            <a:ext cx="2022285" cy="200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62955-80FA-8762-4CAF-208519677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547" y="2201185"/>
            <a:ext cx="256322" cy="1817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FF95D7-5D94-70E3-3AF3-2171CB620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324" y="3748476"/>
            <a:ext cx="451833" cy="1609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881AC6-440C-AD82-A46D-C7866A823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612" y="2808122"/>
            <a:ext cx="4311538" cy="71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DD69AF-E801-5581-73A2-CDBF31750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  <a:endParaRPr lang="en-CH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D8472C-20D4-E51D-8D70-30A890CF60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E2A5DC-33F3-A124-E8AF-83CB84B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5521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C694-877E-E15C-493E-6FA9F178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Adversarial Training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959C-6802-49E4-80A2-0DE86637A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LMSans10" panose="02000503020200000003" pitchFamily="50" charset="0"/>
                <a:cs typeface="LMSans10" panose="02000503020200000003" pitchFamily="50" charset="0"/>
              </a:rPr>
              <a:t>Stochastic Programming: </a:t>
            </a:r>
            <a:endParaRPr lang="en-CH" b="1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E756-0C00-E420-A302-73631CCF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2</a:t>
            </a:fld>
            <a:endParaRPr lang="en-CH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4B91E37-6EBF-C7C3-0E70-A9993EDD3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19" y="305861"/>
            <a:ext cx="931318" cy="9178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3DB2F65-8790-4E3C-BF34-8ACA6CB39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0582">
            <a:off x="5928154" y="1871801"/>
            <a:ext cx="339911" cy="33991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057E99-D878-975F-5B54-AC15E20F2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28" y="3102637"/>
            <a:ext cx="2145459" cy="9911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D33CBBE-C225-E077-357A-0AF5C0A14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8315">
            <a:off x="4169442" y="3380015"/>
            <a:ext cx="339911" cy="33991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25DE767-723C-86C5-0DB0-4B28FC1FC445}"/>
              </a:ext>
            </a:extLst>
          </p:cNvPr>
          <p:cNvSpPr txBox="1"/>
          <p:nvPr/>
        </p:nvSpPr>
        <p:spPr>
          <a:xfrm>
            <a:off x="1793607" y="2743675"/>
            <a:ext cx="1379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Training Data</a:t>
            </a:r>
            <a:endParaRPr lang="en-CH" sz="1600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647002F-1B3F-B818-2D43-F9C209CE0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0582">
            <a:off x="2298496" y="4235927"/>
            <a:ext cx="339911" cy="33991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C9DC90-2371-B734-DBF1-95CB53F91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1685" flipH="1">
            <a:off x="4056920" y="5704504"/>
            <a:ext cx="339911" cy="33991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7EB3722-0EBB-A1D0-19F3-551E563B04C2}"/>
              </a:ext>
            </a:extLst>
          </p:cNvPr>
          <p:cNvSpPr txBox="1"/>
          <p:nvPr/>
        </p:nvSpPr>
        <p:spPr>
          <a:xfrm>
            <a:off x="4675665" y="5692574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ERM: </a:t>
            </a:r>
            <a:endParaRPr lang="en-CH" sz="2400" b="1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BFF7969-F0D2-5076-DFF5-F38698565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1685" flipH="1">
            <a:off x="8833625" y="5704503"/>
            <a:ext cx="339911" cy="33991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A81D58A-8862-0580-41A1-1DF5D85DB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908" y="1750689"/>
            <a:ext cx="866667" cy="101739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4313CE8-BCBE-4E28-D5EB-E42E460C1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79" y="1287708"/>
            <a:ext cx="2587599" cy="60952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61127DD-E1C8-EE98-CAE4-2BEADE0B3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59" y="1304974"/>
            <a:ext cx="1852700" cy="37269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9A3B479-6D3A-886B-8056-184F8DBC71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61" y="2041097"/>
            <a:ext cx="1085097" cy="23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EAB443E-4B67-A2DB-5742-6319399A49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59" y="2093971"/>
            <a:ext cx="319180" cy="16541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0FA7D6B-E64B-2A4C-97F6-83EBE5096F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094" y="2057247"/>
            <a:ext cx="1274686" cy="238861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FA65FBFF-5D18-1402-5BAC-78125E35208E}"/>
              </a:ext>
            </a:extLst>
          </p:cNvPr>
          <p:cNvGrpSpPr/>
          <p:nvPr/>
        </p:nvGrpSpPr>
        <p:grpSpPr>
          <a:xfrm>
            <a:off x="5050061" y="2445839"/>
            <a:ext cx="2105949" cy="1764443"/>
            <a:chOff x="4528853" y="2354399"/>
            <a:chExt cx="2105949" cy="1764443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57DA01A-67FB-520C-50C8-D2D436C72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853" y="2354399"/>
              <a:ext cx="2105949" cy="1764443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E72F9CB-B11C-8434-30FD-24A032D3D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369" y="2684937"/>
              <a:ext cx="148763" cy="173151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AA0CA66-DF04-9A11-125B-CEAAFAA15A6B}"/>
              </a:ext>
            </a:extLst>
          </p:cNvPr>
          <p:cNvGrpSpPr/>
          <p:nvPr/>
        </p:nvGrpSpPr>
        <p:grpSpPr>
          <a:xfrm>
            <a:off x="1407911" y="4830951"/>
            <a:ext cx="2119623" cy="1764443"/>
            <a:chOff x="1005575" y="4785231"/>
            <a:chExt cx="2119623" cy="1764443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CABD9C7A-41D5-D3F5-5007-92AA55AC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75" y="4785231"/>
              <a:ext cx="2119623" cy="1764443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0335498C-7DAD-F5E7-A47D-1766A0D54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061" y="5099303"/>
              <a:ext cx="149171" cy="239652"/>
            </a:xfrm>
            <a:prstGeom prst="rect">
              <a:avLst/>
            </a:prstGeom>
          </p:spPr>
        </p:pic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A6CC8B18-78C2-4EBD-A401-483FD0C608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50" y="5641370"/>
            <a:ext cx="2571429" cy="63290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756FFDE1-63E0-66A8-1CBC-EB036023C5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922" y="5634106"/>
            <a:ext cx="873873" cy="38062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1FBF0BD-F2F5-C936-64E7-185E70DFF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5" r="6494" b="34847"/>
          <a:stretch>
            <a:fillRect/>
          </a:stretch>
        </p:blipFill>
        <p:spPr>
          <a:xfrm>
            <a:off x="7124775" y="1711829"/>
            <a:ext cx="1068734" cy="23461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BB37A3B-4486-0670-49A1-244828670F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5" r="6494" b="34847"/>
          <a:stretch>
            <a:fillRect/>
          </a:stretch>
        </p:blipFill>
        <p:spPr>
          <a:xfrm rot="19875426" flipV="1">
            <a:off x="8594435" y="898204"/>
            <a:ext cx="1068734" cy="23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6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F9F4-358A-EC04-A2B6-7BDB4CDD4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6" y="149225"/>
            <a:ext cx="11260667" cy="984779"/>
          </a:xfrm>
        </p:spPr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Adversarial Training: Incentives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56B13-E47E-FF96-EAF9-1792533E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5" y="1253331"/>
            <a:ext cx="11260667" cy="546814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Post-decision disappointment: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Changes in environment: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Adversaries: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27866-A6EB-59A8-3AC9-FC1E0EC2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3</a:t>
            </a:fld>
            <a:endParaRPr lang="en-CH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8DFABA-BD29-A8B2-81E0-50FF4FFE90BE}"/>
              </a:ext>
            </a:extLst>
          </p:cNvPr>
          <p:cNvGrpSpPr/>
          <p:nvPr/>
        </p:nvGrpSpPr>
        <p:grpSpPr>
          <a:xfrm>
            <a:off x="5369327" y="1132681"/>
            <a:ext cx="6357005" cy="1390581"/>
            <a:chOff x="2760521" y="1643394"/>
            <a:chExt cx="6357005" cy="13905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7A5414-CB2C-5D34-ACF6-1040C0429745}"/>
                </a:ext>
              </a:extLst>
            </p:cNvPr>
            <p:cNvGrpSpPr/>
            <p:nvPr/>
          </p:nvGrpSpPr>
          <p:grpSpPr>
            <a:xfrm>
              <a:off x="5033086" y="1643394"/>
              <a:ext cx="1712227" cy="1390581"/>
              <a:chOff x="4695365" y="2377062"/>
              <a:chExt cx="1938096" cy="162380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274456B-F6A5-4F1E-4262-9983A7FB4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5365" y="2377062"/>
                <a:ext cx="1938096" cy="162380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620BE52-6001-4B6B-130F-E4AA7C047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309" y="2584990"/>
                <a:ext cx="161905" cy="1809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2D4F39-930F-0AB8-0DAE-627BDFCAF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521" y="2144681"/>
              <a:ext cx="1725650" cy="7971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7B756E-CAF2-F232-902A-9BEF5BAF0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488315">
              <a:off x="4600705" y="2387518"/>
              <a:ext cx="273399" cy="2733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566F16-1A02-DD0F-A8A7-C4A6040759AF}"/>
                </a:ext>
              </a:extLst>
            </p:cNvPr>
            <p:cNvSpPr txBox="1"/>
            <p:nvPr/>
          </p:nvSpPr>
          <p:spPr>
            <a:xfrm>
              <a:off x="3023352" y="1877121"/>
              <a:ext cx="1199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LMSans10" panose="02000503020200000003" pitchFamily="50" charset="0"/>
                  <a:ea typeface="Sans Serif Collection" panose="020B0502040504020204" pitchFamily="34" charset="0"/>
                  <a:cs typeface="LMSans10" panose="02000503020200000003" pitchFamily="50" charset="0"/>
                </a:rPr>
                <a:t>Training Data</a:t>
              </a:r>
              <a:endParaRPr lang="en-CH" sz="12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8A3EE1-14A4-149E-23D9-80817070E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1685" flipH="1">
              <a:off x="6918069" y="2360611"/>
              <a:ext cx="339911" cy="3399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26917C0-94BA-314C-5D0C-3C01F4AA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876" y="2138453"/>
              <a:ext cx="1725650" cy="7971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8B8DE2-C790-402B-E676-2443A63EE034}"/>
                </a:ext>
              </a:extLst>
            </p:cNvPr>
            <p:cNvSpPr txBox="1"/>
            <p:nvPr/>
          </p:nvSpPr>
          <p:spPr>
            <a:xfrm>
              <a:off x="7807388" y="1897364"/>
              <a:ext cx="1199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LMSans10" panose="02000503020200000003" pitchFamily="50" charset="0"/>
                  <a:ea typeface="Sans Serif Collection" panose="020B0502040504020204" pitchFamily="34" charset="0"/>
                  <a:cs typeface="LMSans10" panose="02000503020200000003" pitchFamily="50" charset="0"/>
                </a:rPr>
                <a:t>Test Data</a:t>
              </a:r>
              <a:endParaRPr lang="en-CH" sz="12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F50287-B886-5035-F8C9-4346353868B7}"/>
              </a:ext>
            </a:extLst>
          </p:cNvPr>
          <p:cNvGrpSpPr/>
          <p:nvPr/>
        </p:nvGrpSpPr>
        <p:grpSpPr>
          <a:xfrm>
            <a:off x="5601291" y="2799324"/>
            <a:ext cx="5793428" cy="1330056"/>
            <a:chOff x="5384869" y="2940808"/>
            <a:chExt cx="5793428" cy="133005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E5E8F7-0434-0302-F07A-1E6E25919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>
            <a:xfrm>
              <a:off x="5384869" y="2940808"/>
              <a:ext cx="2186983" cy="13300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5A2DA3-F013-9E03-4872-A34D27F52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90"/>
            <a:stretch>
              <a:fillRect/>
            </a:stretch>
          </p:blipFill>
          <p:spPr>
            <a:xfrm>
              <a:off x="9017139" y="2940808"/>
              <a:ext cx="2161158" cy="133005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5D89397-E845-298D-EA34-F27FC7A77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1685" flipH="1">
              <a:off x="8132720" y="3435881"/>
              <a:ext cx="339911" cy="3399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05C1B06-9C10-FBEF-DAE1-F2A467030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5559" y="4536092"/>
            <a:ext cx="5578560" cy="13539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1105AB-C842-E6A6-631E-B8FD3C13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62" y="6027046"/>
            <a:ext cx="97574" cy="780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05E8B32-95CA-EC43-E9DB-93356C695A94}"/>
              </a:ext>
            </a:extLst>
          </p:cNvPr>
          <p:cNvSpPr txBox="1"/>
          <p:nvPr/>
        </p:nvSpPr>
        <p:spPr>
          <a:xfrm>
            <a:off x="3992051" y="6158117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“panda”</a:t>
            </a:r>
            <a:endParaRPr lang="en-CH" sz="1600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5ADB8F-2BFB-73C3-398D-781E16244F8F}"/>
              </a:ext>
            </a:extLst>
          </p:cNvPr>
          <p:cNvSpPr txBox="1"/>
          <p:nvPr/>
        </p:nvSpPr>
        <p:spPr>
          <a:xfrm>
            <a:off x="3596577" y="6426147"/>
            <a:ext cx="1909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57.7 % confidence</a:t>
            </a:r>
            <a:endParaRPr lang="en-CH" sz="1600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F001D8F-D9C1-BBEE-6FCE-3E6C7D0BAD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724" y="5961107"/>
            <a:ext cx="1300978" cy="1821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A1DA0BD-8A2B-55AB-A16A-A7095EF1F0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99" y="5955382"/>
            <a:ext cx="1730301" cy="1821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227EF5B-CAED-4880-3275-FB1853FD3DAA}"/>
              </a:ext>
            </a:extLst>
          </p:cNvPr>
          <p:cNvSpPr txBox="1"/>
          <p:nvPr/>
        </p:nvSpPr>
        <p:spPr>
          <a:xfrm>
            <a:off x="8183920" y="6143244"/>
            <a:ext cx="955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“gibbon”</a:t>
            </a:r>
            <a:endParaRPr lang="en-CH" sz="1600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00349D-EA9A-4994-AB60-C352EFB82178}"/>
              </a:ext>
            </a:extLst>
          </p:cNvPr>
          <p:cNvSpPr txBox="1"/>
          <p:nvPr/>
        </p:nvSpPr>
        <p:spPr>
          <a:xfrm>
            <a:off x="7804582" y="6432360"/>
            <a:ext cx="1909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rPr>
              <a:t>99.3 % confidence</a:t>
            </a:r>
            <a:endParaRPr lang="en-CH" sz="1600" dirty="0">
              <a:latin typeface="LMSans10" panose="02000503020200000003" pitchFamily="50" charset="0"/>
              <a:ea typeface="Sans Serif Collection" panose="020B0502040504020204" pitchFamily="34" charset="0"/>
              <a:cs typeface="LMSans10" panose="0200050302020000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6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EAA7-CD15-5936-82BA-43704DE3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Adversarial Training: Formulation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E638C-E2AA-7B56-84D9-4E8887DE5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LMSans10" panose="02000503020200000003" pitchFamily="50" charset="0"/>
                <a:cs typeface="LMSans10" panose="02000503020200000003" pitchFamily="50" charset="0"/>
              </a:rPr>
              <a:t>ERM: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latin typeface="LMSans10" panose="02000503020200000003" pitchFamily="50" charset="0"/>
                <a:cs typeface="LMSans10" panose="02000503020200000003" pitchFamily="50" charset="0"/>
              </a:rPr>
              <a:t>Robust Optimization (RO):</a:t>
            </a:r>
          </a:p>
          <a:p>
            <a:pPr marL="0" indent="0">
              <a:buNone/>
            </a:pPr>
            <a:endParaRPr lang="en-US" b="1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 marL="0" indent="0">
              <a:buNone/>
            </a:pPr>
            <a:endParaRPr lang="en-US" b="1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 marL="0" indent="0">
              <a:buNone/>
            </a:pPr>
            <a:endParaRPr lang="en-US" b="1" dirty="0">
              <a:latin typeface="LMSans10" panose="02000503020200000003" pitchFamily="50" charset="0"/>
              <a:cs typeface="LMSans10" panose="02000503020200000003" pitchFamily="50" charset="0"/>
            </a:endParaRPr>
          </a:p>
          <a:p>
            <a:pPr marL="0" indent="0">
              <a:buNone/>
            </a:pPr>
            <a:r>
              <a:rPr lang="en-US" b="1" dirty="0">
                <a:latin typeface="LMSans10" panose="02000503020200000003" pitchFamily="50" charset="0"/>
                <a:cs typeface="LMSans10" panose="02000503020200000003" pitchFamily="50" charset="0"/>
              </a:rPr>
              <a:t>Distributionally Robust Optimization (DRO):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75D2-C7BF-68A6-0F40-47678CC2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4</a:t>
            </a:fld>
            <a:endParaRPr lang="en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4ED9FA-0C7F-FCA0-BECA-1B9E0F261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76" y="1261902"/>
            <a:ext cx="2571429" cy="632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C66328-9384-F366-D5E7-A21EDD009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63" y="2222489"/>
            <a:ext cx="6235700" cy="7077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39FC4BA-14E9-2B16-40A2-C1B1A7051CE4}"/>
              </a:ext>
            </a:extLst>
          </p:cNvPr>
          <p:cNvGrpSpPr/>
          <p:nvPr/>
        </p:nvGrpSpPr>
        <p:grpSpPr>
          <a:xfrm>
            <a:off x="6370318" y="3581023"/>
            <a:ext cx="4102100" cy="923330"/>
            <a:chOff x="7289800" y="2587658"/>
            <a:chExt cx="4102100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68893A-1FC9-E08B-5BC7-45F69809D135}"/>
                </a:ext>
              </a:extLst>
            </p:cNvPr>
            <p:cNvSpPr txBox="1"/>
            <p:nvPr/>
          </p:nvSpPr>
          <p:spPr>
            <a:xfrm>
              <a:off x="7289800" y="2587658"/>
              <a:ext cx="410210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>
                <a:latin typeface="LMSans10" panose="02000503020200000003" pitchFamily="50" charset="0"/>
                <a:cs typeface="LMSans10" panose="02000503020200000003" pitchFamily="50" charset="0"/>
              </a:endParaRPr>
            </a:p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Sans10" panose="02000503020200000003" pitchFamily="50" charset="0"/>
                  <a:cs typeface="LMSans10" panose="02000503020200000003" pitchFamily="50" charset="0"/>
                </a:rPr>
                <a:t>Aleksander Madry et al., ICLR, 2018.</a:t>
              </a:r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MSans10" panose="02000503020200000003" pitchFamily="50" charset="0"/>
                  <a:cs typeface="LMSans10" panose="02000503020200000003" pitchFamily="50" charset="0"/>
                </a:rPr>
                <a:t>  </a:t>
              </a:r>
              <a:endParaRPr lang="en-CH" b="1" dirty="0">
                <a:solidFill>
                  <a:schemeClr val="tx1">
                    <a:lumMod val="65000"/>
                    <a:lumOff val="35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endParaRPr>
            </a:p>
            <a:p>
              <a:pPr algn="l"/>
              <a:endParaRPr lang="en-CH" dirty="0">
                <a:latin typeface="LMSans10" panose="02000503020200000003" pitchFamily="50" charset="0"/>
                <a:ea typeface="Sans Serif Collection" panose="020B0502040504020204" pitchFamily="34" charset="0"/>
                <a:cs typeface="LMSans10" panose="02000503020200000003" pitchFamily="50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9AF49F-8DC5-B03C-3195-6A281282F29C}"/>
                </a:ext>
              </a:extLst>
            </p:cNvPr>
            <p:cNvCxnSpPr/>
            <p:nvPr/>
          </p:nvCxnSpPr>
          <p:spPr>
            <a:xfrm>
              <a:off x="7378700" y="2882668"/>
              <a:ext cx="354965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6FA466B-EBD8-9E78-FB26-2C72B1C2F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84" y="3104524"/>
            <a:ext cx="8115012" cy="707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CBEFB6-ECD7-CE19-D6AF-7AF0E7A2B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1218918" y="3288464"/>
            <a:ext cx="339911" cy="339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66905-B7AA-3A3C-E4BF-8588703AB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14" y="5064192"/>
            <a:ext cx="3950184" cy="7282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B227BD-8D4A-3AF2-421E-4C569663F0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01" y="4910496"/>
            <a:ext cx="5657642" cy="1762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B0749E-F015-7C88-A6DA-5403BBFB1C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3" y="6212461"/>
            <a:ext cx="4513249" cy="41332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9606E5F-E2C4-258A-5004-2FD68A1F1BF8}"/>
              </a:ext>
            </a:extLst>
          </p:cNvPr>
          <p:cNvSpPr/>
          <p:nvPr/>
        </p:nvSpPr>
        <p:spPr>
          <a:xfrm>
            <a:off x="2165350" y="5480050"/>
            <a:ext cx="317500" cy="383274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D52402-D8B2-0EAA-2E28-EDEB02A60B7D}"/>
              </a:ext>
            </a:extLst>
          </p:cNvPr>
          <p:cNvSpPr/>
          <p:nvPr/>
        </p:nvSpPr>
        <p:spPr>
          <a:xfrm>
            <a:off x="571500" y="6153150"/>
            <a:ext cx="4629150" cy="56832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6B6315-D397-C9DA-5BEF-7099A5E9A546}"/>
              </a:ext>
            </a:extLst>
          </p:cNvPr>
          <p:cNvCxnSpPr>
            <a:stCxn id="29" idx="2"/>
          </p:cNvCxnSpPr>
          <p:nvPr/>
        </p:nvCxnSpPr>
        <p:spPr>
          <a:xfrm>
            <a:off x="2324100" y="5863324"/>
            <a:ext cx="50800" cy="289826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3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75C3A6-5A29-B49E-218A-A2580C8A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Optimal Transport (OT)</a:t>
            </a:r>
            <a:endParaRPr lang="en-CH" dirty="0">
              <a:latin typeface="LMSans10" panose="02000503020200000003" pitchFamily="50" charset="0"/>
              <a:cs typeface="LMSans10" panose="02000503020200000003" pitchFamily="50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1B177-57D8-7213-1A2F-4CF3F18B2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D5709-AE18-D8FE-90FA-AEA217EA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pPr/>
              <a:t>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48483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07CBD-5679-E3D1-B146-CA118AAC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6</a:t>
            </a:fld>
            <a:endParaRPr lang="en-CH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25F5E89-0643-1C9C-105B-6C6D2812B463}"/>
              </a:ext>
            </a:extLst>
          </p:cNvPr>
          <p:cNvSpPr txBox="1">
            <a:spLocks/>
          </p:cNvSpPr>
          <p:nvPr/>
        </p:nvSpPr>
        <p:spPr>
          <a:xfrm>
            <a:off x="430497" y="206864"/>
            <a:ext cx="11260667" cy="98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Monge’s OT Problem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754A87-CA7F-5F49-892E-EAA0D36F1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01" y="3296984"/>
            <a:ext cx="6066583" cy="2216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59B51-8C16-AF8C-F695-5378DB4DC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78" y="3006635"/>
            <a:ext cx="2440331" cy="26305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C5C59A-E1C0-FE55-678F-FEC4259EF72E}"/>
              </a:ext>
            </a:extLst>
          </p:cNvPr>
          <p:cNvSpPr txBox="1"/>
          <p:nvPr/>
        </p:nvSpPr>
        <p:spPr>
          <a:xfrm>
            <a:off x="370843" y="5666357"/>
            <a:ext cx="4350000" cy="5000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Sans Serif Collection" panose="020B0502040504020204" pitchFamily="34" charset="0"/>
              </a:rPr>
              <a:t>Gaspard Monge, 1781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A4BC34-076B-E615-2D47-306DB7AE02D4}"/>
              </a:ext>
            </a:extLst>
          </p:cNvPr>
          <p:cNvGrpSpPr/>
          <p:nvPr/>
        </p:nvGrpSpPr>
        <p:grpSpPr>
          <a:xfrm>
            <a:off x="4179206" y="1191643"/>
            <a:ext cx="3763247" cy="1284233"/>
            <a:chOff x="3504847" y="1260184"/>
            <a:chExt cx="3763247" cy="12842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BDCE3C-796F-F78D-B88E-7D386B096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4847" y="1260184"/>
              <a:ext cx="3763247" cy="7869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2E6BE4-ABBF-2F74-8E7E-A18CFD851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5698" y="2141352"/>
              <a:ext cx="2574512" cy="403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036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B0537B-27D2-F0C6-1CC9-C95877942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14" y="2530315"/>
            <a:ext cx="4030266" cy="36112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235F77-308A-B5B5-7C9E-FD6FC71E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7</a:t>
            </a:fld>
            <a:endParaRPr lang="en-CH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278BC9C-A8C7-F266-7F74-A8CD6D7AF6EA}"/>
              </a:ext>
            </a:extLst>
          </p:cNvPr>
          <p:cNvSpPr txBox="1">
            <a:spLocks/>
          </p:cNvSpPr>
          <p:nvPr/>
        </p:nvSpPr>
        <p:spPr>
          <a:xfrm>
            <a:off x="465665" y="170580"/>
            <a:ext cx="11260667" cy="98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Kantorovich’s Relaxation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AFB0C5B-33BC-0D44-6842-1DD479C75D22}"/>
              </a:ext>
            </a:extLst>
          </p:cNvPr>
          <p:cNvSpPr txBox="1"/>
          <p:nvPr/>
        </p:nvSpPr>
        <p:spPr>
          <a:xfrm>
            <a:off x="563783" y="1060016"/>
            <a:ext cx="9809594" cy="5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srgbClr val="40404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Relax maps to </a:t>
            </a:r>
            <a:r>
              <a:rPr lang="en-US" dirty="0">
                <a:solidFill>
                  <a:srgbClr val="0070C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couplings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,</a:t>
            </a:r>
            <a:r>
              <a:rPr lang="en-US" dirty="0">
                <a:solidFill>
                  <a:srgbClr val="0070C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 </a:t>
            </a:r>
            <a:r>
              <a:rPr lang="en-US" dirty="0">
                <a:solidFill>
                  <a:srgbClr val="40404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mass may split. The problem becomes a linear program, always feasible.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09D6D4-D55D-3CE7-0169-AAE401E3C2B8}"/>
              </a:ext>
            </a:extLst>
          </p:cNvPr>
          <p:cNvGrpSpPr/>
          <p:nvPr/>
        </p:nvGrpSpPr>
        <p:grpSpPr>
          <a:xfrm>
            <a:off x="1745998" y="3885931"/>
            <a:ext cx="4350000" cy="2470419"/>
            <a:chOff x="91886" y="3901862"/>
            <a:chExt cx="4350000" cy="247041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60538F-3E9F-5877-629D-B765444E7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954" y="3901862"/>
              <a:ext cx="2319075" cy="196109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89C0EE-4DDA-2693-BD39-99B3BBC6C61B}"/>
                </a:ext>
              </a:extLst>
            </p:cNvPr>
            <p:cNvSpPr txBox="1"/>
            <p:nvPr/>
          </p:nvSpPr>
          <p:spPr>
            <a:xfrm>
              <a:off x="91886" y="5872281"/>
              <a:ext cx="4350000" cy="500000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en-US" sz="1600" dirty="0">
                  <a:latin typeface="LMSans10" panose="02000503020200000003" pitchFamily="50" charset="0"/>
                  <a:cs typeface="LMSans10" panose="02000503020200000003" pitchFamily="50" charset="0"/>
                </a:rPr>
                <a:t>Leonid Kantorovich</a:t>
              </a:r>
              <a:endParaRPr lang="en-US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BBC5FA-A0D1-0AEC-1F45-0A34470D592B}"/>
              </a:ext>
            </a:extLst>
          </p:cNvPr>
          <p:cNvGrpSpPr/>
          <p:nvPr/>
        </p:nvGrpSpPr>
        <p:grpSpPr>
          <a:xfrm>
            <a:off x="918504" y="1699081"/>
            <a:ext cx="6482191" cy="1662467"/>
            <a:chOff x="916519" y="1765211"/>
            <a:chExt cx="6482191" cy="16624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60285B-EB33-F562-0B53-CE9ABB528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6519" y="1765211"/>
              <a:ext cx="4121531" cy="7756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E2ACE3-B52E-EE7D-C5EA-F85C26E00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2583" y="2771325"/>
              <a:ext cx="6446127" cy="656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10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41D0A7-B8F9-96AE-2543-53BCB8A8C466}"/>
              </a:ext>
            </a:extLst>
          </p:cNvPr>
          <p:cNvSpPr/>
          <p:nvPr/>
        </p:nvSpPr>
        <p:spPr>
          <a:xfrm>
            <a:off x="921026" y="3028121"/>
            <a:ext cx="3942522" cy="36443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5276DC68-AB85-9E61-8B0D-DFB5D6CCC116}"/>
              </a:ext>
            </a:extLst>
          </p:cNvPr>
          <p:cNvSpPr txBox="1"/>
          <p:nvPr/>
        </p:nvSpPr>
        <p:spPr>
          <a:xfrm>
            <a:off x="921026" y="3008359"/>
            <a:ext cx="4325121" cy="4800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0" indent="0" algn="l">
              <a:lnSpc>
                <a:spcPct val="100000"/>
              </a:lnSpc>
              <a:spcAft>
                <a:spcPts val="120"/>
              </a:spcAft>
              <a:buNone/>
            </a:pPr>
            <a:r>
              <a:rPr lang="en-US" sz="2000" dirty="0">
                <a:solidFill>
                  <a:srgbClr val="404040"/>
                </a:solidFill>
                <a:latin typeface="LMSans10" panose="02000503020200000003" pitchFamily="50" charset="0"/>
                <a:cs typeface="LMSans10" panose="02000503020200000003" pitchFamily="50" charset="0"/>
              </a:rPr>
              <a:t>This paper: squared-Euclidean cost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8AC44E-7ED3-3DE9-F1B8-A462B312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D38E-FDDA-42BB-A891-0B49C08C9CC4}" type="slidenum">
              <a:rPr lang="en-CH" smtClean="0"/>
              <a:t>8</a:t>
            </a:fld>
            <a:endParaRPr lang="en-CH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0AA1884-E453-9DEE-64BD-A5FD9627A9F6}"/>
              </a:ext>
            </a:extLst>
          </p:cNvPr>
          <p:cNvSpPr txBox="1">
            <a:spLocks/>
          </p:cNvSpPr>
          <p:nvPr/>
        </p:nvSpPr>
        <p:spPr>
          <a:xfrm>
            <a:off x="465666" y="156046"/>
            <a:ext cx="11260667" cy="984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>
                <a:latin typeface="LMSans10" panose="02000503020200000003" pitchFamily="50" charset="0"/>
                <a:cs typeface="LMSans10" panose="02000503020200000003" pitchFamily="50" charset="0"/>
              </a:rPr>
              <a:t>The Wasserstein Distance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ECA211-3980-FE80-2F46-C6EEB7712C09}"/>
              </a:ext>
            </a:extLst>
          </p:cNvPr>
          <p:cNvGrpSpPr/>
          <p:nvPr/>
        </p:nvGrpSpPr>
        <p:grpSpPr>
          <a:xfrm>
            <a:off x="7227785" y="2917983"/>
            <a:ext cx="4350000" cy="3120264"/>
            <a:chOff x="7361135" y="2716754"/>
            <a:chExt cx="4350000" cy="31202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122B7E-1185-9243-2BF0-C2BDB65B3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181" y="2716754"/>
              <a:ext cx="3467909" cy="26009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1A97AD-1DD6-D808-3D3A-63E87D916437}"/>
                </a:ext>
              </a:extLst>
            </p:cNvPr>
            <p:cNvSpPr txBox="1"/>
            <p:nvPr/>
          </p:nvSpPr>
          <p:spPr>
            <a:xfrm>
              <a:off x="7361135" y="5337018"/>
              <a:ext cx="4350000" cy="500000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en-US" dirty="0">
                  <a:latin typeface="LMSans10" panose="02000503020200000003" pitchFamily="50" charset="0"/>
                  <a:cs typeface="LMSans10" panose="02000503020200000003" pitchFamily="50" charset="0"/>
                </a:rPr>
                <a:t>Leonid Vaseršteĭn </a:t>
              </a:r>
              <a:endParaRPr lang="en-US" b="0" dirty="0">
                <a:solidFill>
                  <a:schemeClr val="tx1">
                    <a:lumMod val="85000"/>
                    <a:lumOff val="15000"/>
                  </a:schemeClr>
                </a:solidFill>
                <a:latin typeface="LMSans10" panose="02000503020200000003" pitchFamily="50" charset="0"/>
                <a:cs typeface="LMSans10" panose="02000503020200000003" pitchFamily="50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6ADF147-7FA6-AABD-4451-FCA8F48A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26" y="3892239"/>
            <a:ext cx="5305214" cy="894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46C47-3E79-4789-8803-F2D84A3A8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26" y="1339085"/>
            <a:ext cx="7728807" cy="9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ATEXITDISPLAY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>
            <a:latin typeface="LMSans10" panose="02000503020200000003" pitchFamily="50" charset="0"/>
            <a:ea typeface="Sans Serif Collection" panose="020B0502040504020204" pitchFamily="34" charset="0"/>
            <a:cs typeface="LMSans10" panose="02000503020200000003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6A91761-51E8-4970-BE9B-F9A9E550DF5B}">
  <we:reference id="wa200010725" version="1.0.0.1" store="en-US" storeType="OMEX"/>
  <we:alternateReferences>
    <we:reference id="wa200010725" version="1.0.0.1" store="wa200010725" storeType="OMEX"/>
  </we:alternateReferences>
  <we:properties>
    <we:property name="claude.fileId" value="&quot;6e05b7af-789b-402b-918a-3fff626ff89e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17815</TotalTime>
  <Words>771</Words>
  <Application>Microsoft Office PowerPoint</Application>
  <PresentationFormat>Widescreen</PresentationFormat>
  <Paragraphs>157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Arial</vt:lpstr>
      <vt:lpstr>Cambria Math</vt:lpstr>
      <vt:lpstr>LMSans10</vt:lpstr>
      <vt:lpstr>Sans Serif Collection</vt:lpstr>
      <vt:lpstr>Office Theme</vt:lpstr>
      <vt:lpstr>Brenier Meets Adversarial Training  Optimal Transport Geometry for Robust Learning</vt:lpstr>
      <vt:lpstr>Adversarial Training</vt:lpstr>
      <vt:lpstr>Adversarial Training</vt:lpstr>
      <vt:lpstr>Adversarial Training: Incentives</vt:lpstr>
      <vt:lpstr>Adversarial Training: Formulation</vt:lpstr>
      <vt:lpstr>Optimal Transport (OT)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Adversarial Risk</vt:lpstr>
      <vt:lpstr>DRO: Constrained vs. Regularized</vt:lpstr>
      <vt:lpstr>General Recipe for Adversarial Training</vt:lpstr>
      <vt:lpstr>Implicit Adversarial Maps</vt:lpstr>
      <vt:lpstr>Particle Ascent (PA)</vt:lpstr>
      <vt:lpstr>Multi-Start Particle Ascent (MPA)</vt:lpstr>
      <vt:lpstr>Multi-Start Particle Ascent (MPA)</vt:lpstr>
      <vt:lpstr>Multi-Start Particle Ascent (MPA)</vt:lpstr>
      <vt:lpstr>Multi-Start Particle Ascent (MPA)</vt:lpstr>
      <vt:lpstr>Explicit Adversarial Maps</vt:lpstr>
      <vt:lpstr>Explicit Adversarial Maps</vt:lpstr>
      <vt:lpstr>PowerPoint Presentation</vt:lpstr>
      <vt:lpstr>Experiments</vt:lpstr>
      <vt:lpstr>Adversarial Logistic Regression on CIFAR-10</vt:lpstr>
      <vt:lpstr>PowerPoint Presentation</vt:lpstr>
      <vt:lpstr>PowerPoint Presentation</vt:lpstr>
      <vt:lpstr>PowerPoint Presentation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Ehsan Sharifian</dc:creator>
  <cp:lastModifiedBy>Ehsan Sharifian</cp:lastModifiedBy>
  <cp:revision>24</cp:revision>
  <dcterms:created xsi:type="dcterms:W3CDTF">2026-05-21T08:53:06Z</dcterms:created>
  <dcterms:modified xsi:type="dcterms:W3CDTF">2026-06-02T17:51:35Z</dcterms:modified>
</cp:coreProperties>
</file>